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20" r:id="rId2"/>
    <p:sldId id="322" r:id="rId3"/>
    <p:sldId id="272" r:id="rId4"/>
    <p:sldId id="321" r:id="rId5"/>
    <p:sldId id="263" r:id="rId6"/>
    <p:sldId id="269" r:id="rId7"/>
    <p:sldId id="359" r:id="rId8"/>
    <p:sldId id="352" r:id="rId9"/>
    <p:sldId id="353" r:id="rId10"/>
    <p:sldId id="354" r:id="rId11"/>
    <p:sldId id="356" r:id="rId12"/>
    <p:sldId id="324" r:id="rId13"/>
    <p:sldId id="318" r:id="rId14"/>
    <p:sldId id="326" r:id="rId15"/>
    <p:sldId id="344" r:id="rId16"/>
    <p:sldId id="345" r:id="rId17"/>
    <p:sldId id="346" r:id="rId18"/>
    <p:sldId id="347" r:id="rId19"/>
    <p:sldId id="325" r:id="rId20"/>
    <p:sldId id="319" r:id="rId21"/>
    <p:sldId id="327" r:id="rId22"/>
    <p:sldId id="337" r:id="rId23"/>
    <p:sldId id="338" r:id="rId24"/>
    <p:sldId id="339" r:id="rId25"/>
    <p:sldId id="340" r:id="rId26"/>
    <p:sldId id="328" r:id="rId27"/>
    <p:sldId id="329" r:id="rId28"/>
    <p:sldId id="330" r:id="rId29"/>
    <p:sldId id="360" r:id="rId30"/>
    <p:sldId id="331" r:id="rId31"/>
    <p:sldId id="332" r:id="rId32"/>
    <p:sldId id="333" r:id="rId33"/>
    <p:sldId id="341" r:id="rId34"/>
    <p:sldId id="343" r:id="rId35"/>
    <p:sldId id="361" r:id="rId36"/>
    <p:sldId id="342" r:id="rId37"/>
    <p:sldId id="357" r:id="rId38"/>
    <p:sldId id="358" r:id="rId39"/>
    <p:sldId id="334" r:id="rId40"/>
    <p:sldId id="335" r:id="rId41"/>
    <p:sldId id="307" r:id="rId42"/>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53" d="100"/>
          <a:sy n="153" d="100"/>
        </p:scale>
        <p:origin x="414" y="138"/>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256" y="29"/>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46416B-427C-41A7-B892-09779942E2C4}" type="datetimeFigureOut">
              <a:rPr lang="zh-CN" altLang="en-US" smtClean="0"/>
              <a:pPr/>
              <a:t>2018-11-30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141A73-11B9-4E77-8F39-64199CD79F3B}" type="slidenum">
              <a:rPr lang="zh-CN" altLang="en-US" smtClean="0"/>
              <a:pPr/>
              <a:t>‹#›</a:t>
            </a:fld>
            <a:endParaRPr lang="zh-CN" altLang="en-US"/>
          </a:p>
        </p:txBody>
      </p:sp>
    </p:spTree>
    <p:extLst>
      <p:ext uri="{BB962C8B-B14F-4D97-AF65-F5344CB8AC3E}">
        <p14:creationId xmlns:p14="http://schemas.microsoft.com/office/powerpoint/2010/main" val="1456165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B9567-E316-4F98-A1D3-96235779063B}" type="datetimeFigureOut">
              <a:rPr lang="zh-CN" altLang="en-US" smtClean="0"/>
              <a:pPr/>
              <a:t>2018-11-30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372CD8-8591-4F3C-87BB-F67CE7A96C3B}" type="slidenum">
              <a:rPr lang="zh-CN" altLang="en-US" smtClean="0"/>
              <a:pPr/>
              <a:t>‹#›</a:t>
            </a:fld>
            <a:endParaRPr lang="zh-CN" altLang="en-US"/>
          </a:p>
        </p:txBody>
      </p:sp>
    </p:spTree>
    <p:extLst>
      <p:ext uri="{BB962C8B-B14F-4D97-AF65-F5344CB8AC3E}">
        <p14:creationId xmlns:p14="http://schemas.microsoft.com/office/powerpoint/2010/main" val="2936495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2</a:t>
            </a:fld>
            <a:endParaRPr lang="zh-CN" altLang="en-US"/>
          </a:p>
        </p:txBody>
      </p:sp>
    </p:spTree>
    <p:extLst>
      <p:ext uri="{BB962C8B-B14F-4D97-AF65-F5344CB8AC3E}">
        <p14:creationId xmlns:p14="http://schemas.microsoft.com/office/powerpoint/2010/main" val="312911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13</a:t>
            </a:fld>
            <a:endParaRPr lang="zh-CN" altLang="en-US"/>
          </a:p>
        </p:txBody>
      </p:sp>
    </p:spTree>
    <p:extLst>
      <p:ext uri="{BB962C8B-B14F-4D97-AF65-F5344CB8AC3E}">
        <p14:creationId xmlns:p14="http://schemas.microsoft.com/office/powerpoint/2010/main" val="1879888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14</a:t>
            </a:fld>
            <a:endParaRPr lang="zh-CN" altLang="en-US"/>
          </a:p>
        </p:txBody>
      </p:sp>
    </p:spTree>
    <p:extLst>
      <p:ext uri="{BB962C8B-B14F-4D97-AF65-F5344CB8AC3E}">
        <p14:creationId xmlns:p14="http://schemas.microsoft.com/office/powerpoint/2010/main" val="193162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15</a:t>
            </a:fld>
            <a:endParaRPr lang="zh-CN" altLang="en-US"/>
          </a:p>
        </p:txBody>
      </p:sp>
    </p:spTree>
    <p:extLst>
      <p:ext uri="{BB962C8B-B14F-4D97-AF65-F5344CB8AC3E}">
        <p14:creationId xmlns:p14="http://schemas.microsoft.com/office/powerpoint/2010/main" val="250674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16</a:t>
            </a:fld>
            <a:endParaRPr lang="zh-CN" altLang="en-US"/>
          </a:p>
        </p:txBody>
      </p:sp>
    </p:spTree>
    <p:extLst>
      <p:ext uri="{BB962C8B-B14F-4D97-AF65-F5344CB8AC3E}">
        <p14:creationId xmlns:p14="http://schemas.microsoft.com/office/powerpoint/2010/main" val="109530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17</a:t>
            </a:fld>
            <a:endParaRPr lang="zh-CN" altLang="en-US"/>
          </a:p>
        </p:txBody>
      </p:sp>
    </p:spTree>
    <p:extLst>
      <p:ext uri="{BB962C8B-B14F-4D97-AF65-F5344CB8AC3E}">
        <p14:creationId xmlns:p14="http://schemas.microsoft.com/office/powerpoint/2010/main" val="150853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18</a:t>
            </a:fld>
            <a:endParaRPr lang="zh-CN" altLang="en-US"/>
          </a:p>
        </p:txBody>
      </p:sp>
    </p:spTree>
    <p:extLst>
      <p:ext uri="{BB962C8B-B14F-4D97-AF65-F5344CB8AC3E}">
        <p14:creationId xmlns:p14="http://schemas.microsoft.com/office/powerpoint/2010/main" val="27762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19</a:t>
            </a:fld>
            <a:endParaRPr lang="zh-CN" altLang="en-US"/>
          </a:p>
        </p:txBody>
      </p:sp>
    </p:spTree>
    <p:extLst>
      <p:ext uri="{BB962C8B-B14F-4D97-AF65-F5344CB8AC3E}">
        <p14:creationId xmlns:p14="http://schemas.microsoft.com/office/powerpoint/2010/main" val="140100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20</a:t>
            </a:fld>
            <a:endParaRPr lang="zh-CN" altLang="en-US"/>
          </a:p>
        </p:txBody>
      </p:sp>
    </p:spTree>
    <p:extLst>
      <p:ext uri="{BB962C8B-B14F-4D97-AF65-F5344CB8AC3E}">
        <p14:creationId xmlns:p14="http://schemas.microsoft.com/office/powerpoint/2010/main" val="267019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21</a:t>
            </a:fld>
            <a:endParaRPr lang="zh-CN" altLang="en-US"/>
          </a:p>
        </p:txBody>
      </p:sp>
    </p:spTree>
    <p:extLst>
      <p:ext uri="{BB962C8B-B14F-4D97-AF65-F5344CB8AC3E}">
        <p14:creationId xmlns:p14="http://schemas.microsoft.com/office/powerpoint/2010/main" val="138574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22</a:t>
            </a:fld>
            <a:endParaRPr lang="zh-CN" altLang="en-US"/>
          </a:p>
        </p:txBody>
      </p:sp>
    </p:spTree>
    <p:extLst>
      <p:ext uri="{BB962C8B-B14F-4D97-AF65-F5344CB8AC3E}">
        <p14:creationId xmlns:p14="http://schemas.microsoft.com/office/powerpoint/2010/main" val="75690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5</a:t>
            </a:fld>
            <a:endParaRPr lang="zh-CN" altLang="en-US"/>
          </a:p>
        </p:txBody>
      </p:sp>
    </p:spTree>
    <p:extLst>
      <p:ext uri="{BB962C8B-B14F-4D97-AF65-F5344CB8AC3E}">
        <p14:creationId xmlns:p14="http://schemas.microsoft.com/office/powerpoint/2010/main" val="2633468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23</a:t>
            </a:fld>
            <a:endParaRPr lang="zh-CN" altLang="en-US"/>
          </a:p>
        </p:txBody>
      </p:sp>
    </p:spTree>
    <p:extLst>
      <p:ext uri="{BB962C8B-B14F-4D97-AF65-F5344CB8AC3E}">
        <p14:creationId xmlns:p14="http://schemas.microsoft.com/office/powerpoint/2010/main" val="2540606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24</a:t>
            </a:fld>
            <a:endParaRPr lang="zh-CN" altLang="en-US"/>
          </a:p>
        </p:txBody>
      </p:sp>
    </p:spTree>
    <p:extLst>
      <p:ext uri="{BB962C8B-B14F-4D97-AF65-F5344CB8AC3E}">
        <p14:creationId xmlns:p14="http://schemas.microsoft.com/office/powerpoint/2010/main" val="159478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25</a:t>
            </a:fld>
            <a:endParaRPr lang="zh-CN" altLang="en-US"/>
          </a:p>
        </p:txBody>
      </p:sp>
    </p:spTree>
    <p:extLst>
      <p:ext uri="{BB962C8B-B14F-4D97-AF65-F5344CB8AC3E}">
        <p14:creationId xmlns:p14="http://schemas.microsoft.com/office/powerpoint/2010/main" val="1995292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26</a:t>
            </a:fld>
            <a:endParaRPr lang="zh-CN" altLang="en-US"/>
          </a:p>
        </p:txBody>
      </p:sp>
    </p:spTree>
    <p:extLst>
      <p:ext uri="{BB962C8B-B14F-4D97-AF65-F5344CB8AC3E}">
        <p14:creationId xmlns:p14="http://schemas.microsoft.com/office/powerpoint/2010/main" val="343147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27</a:t>
            </a:fld>
            <a:endParaRPr lang="zh-CN" altLang="en-US"/>
          </a:p>
        </p:txBody>
      </p:sp>
    </p:spTree>
    <p:extLst>
      <p:ext uri="{BB962C8B-B14F-4D97-AF65-F5344CB8AC3E}">
        <p14:creationId xmlns:p14="http://schemas.microsoft.com/office/powerpoint/2010/main" val="1174988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28</a:t>
            </a:fld>
            <a:endParaRPr lang="zh-CN" altLang="en-US"/>
          </a:p>
        </p:txBody>
      </p:sp>
    </p:spTree>
    <p:extLst>
      <p:ext uri="{BB962C8B-B14F-4D97-AF65-F5344CB8AC3E}">
        <p14:creationId xmlns:p14="http://schemas.microsoft.com/office/powerpoint/2010/main" val="1120255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29</a:t>
            </a:fld>
            <a:endParaRPr lang="zh-CN" altLang="en-US"/>
          </a:p>
        </p:txBody>
      </p:sp>
    </p:spTree>
    <p:extLst>
      <p:ext uri="{BB962C8B-B14F-4D97-AF65-F5344CB8AC3E}">
        <p14:creationId xmlns:p14="http://schemas.microsoft.com/office/powerpoint/2010/main" val="10189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30</a:t>
            </a:fld>
            <a:endParaRPr lang="zh-CN" altLang="en-US"/>
          </a:p>
        </p:txBody>
      </p:sp>
    </p:spTree>
    <p:extLst>
      <p:ext uri="{BB962C8B-B14F-4D97-AF65-F5344CB8AC3E}">
        <p14:creationId xmlns:p14="http://schemas.microsoft.com/office/powerpoint/2010/main" val="300216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31</a:t>
            </a:fld>
            <a:endParaRPr lang="zh-CN" altLang="en-US"/>
          </a:p>
        </p:txBody>
      </p:sp>
    </p:spTree>
    <p:extLst>
      <p:ext uri="{BB962C8B-B14F-4D97-AF65-F5344CB8AC3E}">
        <p14:creationId xmlns:p14="http://schemas.microsoft.com/office/powerpoint/2010/main" val="2557766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32</a:t>
            </a:fld>
            <a:endParaRPr lang="zh-CN" altLang="en-US"/>
          </a:p>
        </p:txBody>
      </p:sp>
    </p:spTree>
    <p:extLst>
      <p:ext uri="{BB962C8B-B14F-4D97-AF65-F5344CB8AC3E}">
        <p14:creationId xmlns:p14="http://schemas.microsoft.com/office/powerpoint/2010/main" val="70355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6</a:t>
            </a:fld>
            <a:endParaRPr lang="zh-CN" altLang="en-US"/>
          </a:p>
        </p:txBody>
      </p:sp>
    </p:spTree>
    <p:extLst>
      <p:ext uri="{BB962C8B-B14F-4D97-AF65-F5344CB8AC3E}">
        <p14:creationId xmlns:p14="http://schemas.microsoft.com/office/powerpoint/2010/main" val="522197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33</a:t>
            </a:fld>
            <a:endParaRPr lang="zh-CN" altLang="en-US"/>
          </a:p>
        </p:txBody>
      </p:sp>
    </p:spTree>
    <p:extLst>
      <p:ext uri="{BB962C8B-B14F-4D97-AF65-F5344CB8AC3E}">
        <p14:creationId xmlns:p14="http://schemas.microsoft.com/office/powerpoint/2010/main" val="430587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34</a:t>
            </a:fld>
            <a:endParaRPr lang="zh-CN" altLang="en-US"/>
          </a:p>
        </p:txBody>
      </p:sp>
    </p:spTree>
    <p:extLst>
      <p:ext uri="{BB962C8B-B14F-4D97-AF65-F5344CB8AC3E}">
        <p14:creationId xmlns:p14="http://schemas.microsoft.com/office/powerpoint/2010/main" val="4094922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35</a:t>
            </a:fld>
            <a:endParaRPr lang="zh-CN" altLang="en-US"/>
          </a:p>
        </p:txBody>
      </p:sp>
    </p:spTree>
    <p:extLst>
      <p:ext uri="{BB962C8B-B14F-4D97-AF65-F5344CB8AC3E}">
        <p14:creationId xmlns:p14="http://schemas.microsoft.com/office/powerpoint/2010/main" val="261622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36</a:t>
            </a:fld>
            <a:endParaRPr lang="zh-CN" altLang="en-US"/>
          </a:p>
        </p:txBody>
      </p:sp>
    </p:spTree>
    <p:extLst>
      <p:ext uri="{BB962C8B-B14F-4D97-AF65-F5344CB8AC3E}">
        <p14:creationId xmlns:p14="http://schemas.microsoft.com/office/powerpoint/2010/main" val="3169432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37</a:t>
            </a:fld>
            <a:endParaRPr lang="zh-CN" altLang="en-US"/>
          </a:p>
        </p:txBody>
      </p:sp>
    </p:spTree>
    <p:extLst>
      <p:ext uri="{BB962C8B-B14F-4D97-AF65-F5344CB8AC3E}">
        <p14:creationId xmlns:p14="http://schemas.microsoft.com/office/powerpoint/2010/main" val="1645339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38</a:t>
            </a:fld>
            <a:endParaRPr lang="zh-CN" altLang="en-US"/>
          </a:p>
        </p:txBody>
      </p:sp>
    </p:spTree>
    <p:extLst>
      <p:ext uri="{BB962C8B-B14F-4D97-AF65-F5344CB8AC3E}">
        <p14:creationId xmlns:p14="http://schemas.microsoft.com/office/powerpoint/2010/main" val="2017213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39</a:t>
            </a:fld>
            <a:endParaRPr lang="zh-CN" altLang="en-US"/>
          </a:p>
        </p:txBody>
      </p:sp>
    </p:spTree>
    <p:extLst>
      <p:ext uri="{BB962C8B-B14F-4D97-AF65-F5344CB8AC3E}">
        <p14:creationId xmlns:p14="http://schemas.microsoft.com/office/powerpoint/2010/main" val="752859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40</a:t>
            </a:fld>
            <a:endParaRPr lang="zh-CN" altLang="en-US"/>
          </a:p>
        </p:txBody>
      </p:sp>
    </p:spTree>
    <p:extLst>
      <p:ext uri="{BB962C8B-B14F-4D97-AF65-F5344CB8AC3E}">
        <p14:creationId xmlns:p14="http://schemas.microsoft.com/office/powerpoint/2010/main" val="776885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41</a:t>
            </a:fld>
            <a:endParaRPr lang="zh-CN" altLang="en-US"/>
          </a:p>
        </p:txBody>
      </p:sp>
    </p:spTree>
    <p:extLst>
      <p:ext uri="{BB962C8B-B14F-4D97-AF65-F5344CB8AC3E}">
        <p14:creationId xmlns:p14="http://schemas.microsoft.com/office/powerpoint/2010/main" val="181936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7</a:t>
            </a:fld>
            <a:endParaRPr lang="zh-CN" altLang="en-US"/>
          </a:p>
        </p:txBody>
      </p:sp>
    </p:spTree>
    <p:extLst>
      <p:ext uri="{BB962C8B-B14F-4D97-AF65-F5344CB8AC3E}">
        <p14:creationId xmlns:p14="http://schemas.microsoft.com/office/powerpoint/2010/main" val="389158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8</a:t>
            </a:fld>
            <a:endParaRPr lang="zh-CN" altLang="en-US"/>
          </a:p>
        </p:txBody>
      </p:sp>
    </p:spTree>
    <p:extLst>
      <p:ext uri="{BB962C8B-B14F-4D97-AF65-F5344CB8AC3E}">
        <p14:creationId xmlns:p14="http://schemas.microsoft.com/office/powerpoint/2010/main" val="125051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9</a:t>
            </a:fld>
            <a:endParaRPr lang="zh-CN" altLang="en-US"/>
          </a:p>
        </p:txBody>
      </p:sp>
    </p:spTree>
    <p:extLst>
      <p:ext uri="{BB962C8B-B14F-4D97-AF65-F5344CB8AC3E}">
        <p14:creationId xmlns:p14="http://schemas.microsoft.com/office/powerpoint/2010/main" val="80895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10</a:t>
            </a:fld>
            <a:endParaRPr lang="zh-CN" altLang="en-US"/>
          </a:p>
        </p:txBody>
      </p:sp>
    </p:spTree>
    <p:extLst>
      <p:ext uri="{BB962C8B-B14F-4D97-AF65-F5344CB8AC3E}">
        <p14:creationId xmlns:p14="http://schemas.microsoft.com/office/powerpoint/2010/main" val="256443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29F30F2-4CB5-443F-BED5-2B64D08E49ED}" type="slidenum">
              <a:rPr lang="zh-CN" altLang="en-US" smtClean="0"/>
              <a:pPr eaLnBrk="1" hangingPunct="1"/>
              <a:t>11</a:t>
            </a:fld>
            <a:endParaRPr lang="zh-CN" altLang="en-US"/>
          </a:p>
        </p:txBody>
      </p:sp>
    </p:spTree>
    <p:extLst>
      <p:ext uri="{BB962C8B-B14F-4D97-AF65-F5344CB8AC3E}">
        <p14:creationId xmlns:p14="http://schemas.microsoft.com/office/powerpoint/2010/main" val="184883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pPr/>
              <a:t>12</a:t>
            </a:fld>
            <a:endParaRPr lang="zh-CN" altLang="en-US"/>
          </a:p>
        </p:txBody>
      </p:sp>
    </p:spTree>
    <p:extLst>
      <p:ext uri="{BB962C8B-B14F-4D97-AF65-F5344CB8AC3E}">
        <p14:creationId xmlns:p14="http://schemas.microsoft.com/office/powerpoint/2010/main" val="20689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bg>
      <p:bgPr>
        <a:blipFill dpi="0" rotWithShape="1">
          <a:blip r:embed="rId2" cstate="print"/>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119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两栏内容">
    <p:bg>
      <p:bgPr>
        <a:blipFill dpi="0" rotWithShape="1">
          <a:blip r:embed="rId2" cstate="print"/>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119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两栏内容">
    <p:bg>
      <p:bgPr>
        <a:blipFill dpi="0" rotWithShape="1">
          <a:blip r:embed="rId2" cstate="print"/>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119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extLst>
      <p:ext uri="{BB962C8B-B14F-4D97-AF65-F5344CB8AC3E}">
        <p14:creationId xmlns:p14="http://schemas.microsoft.com/office/powerpoint/2010/main" val="1568955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extLst>
      <p:ext uri="{BB962C8B-B14F-4D97-AF65-F5344CB8AC3E}">
        <p14:creationId xmlns:p14="http://schemas.microsoft.com/office/powerpoint/2010/main" val="1568955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67" decel="49333"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extLst>
      <p:ext uri="{BB962C8B-B14F-4D97-AF65-F5344CB8AC3E}">
        <p14:creationId xmlns:p14="http://schemas.microsoft.com/office/powerpoint/2010/main" val="1568955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67" decel="49333"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59" name="矩形 58"/>
          <p:cNvSpPr/>
          <p:nvPr userDrawn="1"/>
        </p:nvSpPr>
        <p:spPr>
          <a:xfrm>
            <a:off x="0" y="0"/>
            <a:ext cx="9144000" cy="848939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404"/>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80"/>
            <a:ext cx="421382" cy="444624"/>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extLst>
      <p:ext uri="{BB962C8B-B14F-4D97-AF65-F5344CB8AC3E}">
        <p14:creationId xmlns:p14="http://schemas.microsoft.com/office/powerpoint/2010/main" val="1568955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67" decel="49333"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9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9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9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9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CB34BD-6193-4953-A267-E415AD680D0D}" type="slidenum">
              <a:rPr lang="zh-CN" altLang="en-US" smtClean="0"/>
              <a:pPr/>
              <a:t>‹#›</a:t>
            </a:fld>
            <a:endParaRPr lang="zh-CN" altLang="en-US"/>
          </a:p>
        </p:txBody>
      </p:sp>
      <p:cxnSp>
        <p:nvCxnSpPr>
          <p:cNvPr id="5" name="直接连接符 4"/>
          <p:cNvCxnSpPr/>
          <p:nvPr userDrawn="1"/>
        </p:nvCxnSpPr>
        <p:spPr>
          <a:xfrm>
            <a:off x="395536" y="664332"/>
            <a:ext cx="829035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 name="组合 11"/>
          <p:cNvGrpSpPr/>
          <p:nvPr userDrawn="1"/>
        </p:nvGrpSpPr>
        <p:grpSpPr>
          <a:xfrm rot="20818786" flipH="1">
            <a:off x="359532" y="161669"/>
            <a:ext cx="370706" cy="444624"/>
            <a:chOff x="4197350" y="2182813"/>
            <a:chExt cx="608013" cy="641350"/>
          </a:xfrm>
          <a:solidFill>
            <a:srgbClr val="005188"/>
          </a:solidFill>
        </p:grpSpPr>
        <p:sp>
          <p:nvSpPr>
            <p:cNvPr id="7"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8"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9"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0"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1"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2"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3"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solidFill>
                <a:schemeClr val="accent4"/>
              </a:solidFill>
              <a:round/>
            </a:ln>
          </p:spPr>
          <p:txBody>
            <a:bodyPr vert="horz" wrap="square" lIns="121920" tIns="60960" rIns="121920" bIns="60960" numCol="1" anchor="t" anchorCtr="0" compatLnSpc="1"/>
            <a:lstStyle/>
            <a:p>
              <a:endParaRPr lang="zh-CN" altLang="en-US" sz="1800" dirty="0">
                <a:solidFill>
                  <a:srgbClr val="605448"/>
                </a:solidFill>
              </a:endParaRPr>
            </a:p>
          </p:txBody>
        </p:sp>
      </p:grpSp>
      <p:sp>
        <p:nvSpPr>
          <p:cNvPr id="53" name="TextBox 52"/>
          <p:cNvSpPr txBox="1"/>
          <p:nvPr userDrawn="1"/>
        </p:nvSpPr>
        <p:spPr>
          <a:xfrm>
            <a:off x="647564" y="253770"/>
            <a:ext cx="1826141" cy="338554"/>
          </a:xfrm>
          <a:prstGeom prst="rect">
            <a:avLst/>
          </a:prstGeom>
          <a:noFill/>
        </p:spPr>
        <p:txBody>
          <a:bodyPr wrap="none" rtlCol="0">
            <a:spAutoFit/>
          </a:bodyPr>
          <a:lstStyle/>
          <a:p>
            <a:r>
              <a:rPr lang="zh-CN" altLang="en-US" sz="1600" dirty="0">
                <a:solidFill>
                  <a:schemeClr val="tx1">
                    <a:lumMod val="65000"/>
                    <a:lumOff val="35000"/>
                  </a:schemeClr>
                </a:solidFill>
                <a:latin typeface="微软雅黑" pitchFamily="34" charset="-122"/>
                <a:ea typeface="微软雅黑" pitchFamily="34" charset="-122"/>
              </a:rPr>
              <a:t>单击此处添加标题</a:t>
            </a:r>
          </a:p>
        </p:txBody>
      </p:sp>
      <p:pic>
        <p:nvPicPr>
          <p:cNvPr id="54" name="图片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9956" y="71605"/>
            <a:ext cx="2533650" cy="495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C666EDB-73EE-494B-92B4-4CBBFE595A9B}" type="datetimeFigureOut">
              <a:rPr lang="zh-CN" altLang="en-US" smtClean="0"/>
              <a:pPr/>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CB34BD-6193-4953-A267-E415AD680D0D}"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7C666EDB-73EE-494B-92B4-4CBBFE595A9B}" type="datetimeFigureOut">
              <a:rPr lang="zh-CN" altLang="en-US" smtClean="0"/>
              <a:pPr/>
              <a:t>2018-11-30</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D4CB34BD-6193-4953-A267-E415AD680D0D}" type="slidenum">
              <a:rPr lang="zh-CN" altLang="en-US" smtClean="0"/>
              <a:pPr/>
              <a:t>‹#›</a:t>
            </a:fld>
            <a:endParaRPr lang="zh-CN" altLang="en-US"/>
          </a:p>
        </p:txBody>
      </p:sp>
      <p:pic>
        <p:nvPicPr>
          <p:cNvPr id="7" name="图片 6"/>
          <p:cNvPicPr>
            <a:picLocks noChangeAspect="1"/>
          </p:cNvPicPr>
          <p:nvPr userDrawn="1"/>
        </p:nvPicPr>
        <p:blipFill>
          <a:blip r:embed="rId2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24" y="0"/>
            <a:ext cx="9146824" cy="51450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5" r:id="rId14"/>
    <p:sldLayoutId id="2147483667" r:id="rId15"/>
    <p:sldLayoutId id="2147483669" r:id="rId16"/>
    <p:sldLayoutId id="2147483670" r:id="rId17"/>
    <p:sldLayoutId id="2147483671" r:id="rId18"/>
    <p:sldLayoutId id="2147483673" r:id="rId19"/>
    <p:sldLayoutId id="2147483674" r:id="rId20"/>
    <p:sldLayoutId id="2147483676" r:id="rId21"/>
    <p:sldLayoutId id="2147483677" r:id="rId22"/>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835621" y="915422"/>
            <a:ext cx="1565672" cy="2155697"/>
            <a:chOff x="1558" y="1280"/>
            <a:chExt cx="1315" cy="1810"/>
          </a:xfrm>
          <a:solidFill>
            <a:srgbClr val="4A67AA"/>
          </a:solidFill>
        </p:grpSpPr>
        <p:sp>
          <p:nvSpPr>
            <p:cNvPr id="3" name="Freeform 5"/>
            <p:cNvSpPr>
              <a:spLocks/>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29"/>
          <p:cNvSpPr txBox="1"/>
          <p:nvPr/>
        </p:nvSpPr>
        <p:spPr>
          <a:xfrm>
            <a:off x="3342362" y="1955316"/>
            <a:ext cx="3084068" cy="900246"/>
          </a:xfrm>
          <a:prstGeom prst="rect">
            <a:avLst/>
          </a:prstGeom>
          <a:noFill/>
        </p:spPr>
        <p:txBody>
          <a:bodyPr wrap="square" lIns="68580" tIns="34290" rIns="68580" bIns="34290" rtlCol="0">
            <a:spAutoFit/>
          </a:bodyPr>
          <a:lstStyle/>
          <a:p>
            <a:r>
              <a:rPr lang="zh-CN" altLang="en-US" sz="5400" dirty="0">
                <a:ln>
                  <a:solidFill>
                    <a:srgbClr val="4A67AA"/>
                  </a:solidFill>
                </a:ln>
                <a:blipFill>
                  <a:blip r:embed="rId2"/>
                  <a:stretch>
                    <a:fillRect/>
                  </a:stretch>
                </a:blipFill>
                <a:latin typeface="Impact" panose="020B0806030902050204" pitchFamily="34" charset="0"/>
              </a:rPr>
              <a:t>乐造计划</a:t>
            </a:r>
          </a:p>
        </p:txBody>
      </p:sp>
      <p:sp>
        <p:nvSpPr>
          <p:cNvPr id="17" name="Freeform 21"/>
          <p:cNvSpPr>
            <a:spLocks/>
          </p:cNvSpPr>
          <p:nvPr/>
        </p:nvSpPr>
        <p:spPr bwMode="auto">
          <a:xfrm>
            <a:off x="2093987" y="3023311"/>
            <a:ext cx="5506640" cy="265928"/>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18" name="Group 4"/>
          <p:cNvGrpSpPr>
            <a:grpSpLocks noChangeAspect="1"/>
          </p:cNvGrpSpPr>
          <p:nvPr/>
        </p:nvGrpSpPr>
        <p:grpSpPr bwMode="auto">
          <a:xfrm rot="459736">
            <a:off x="6582449" y="1691860"/>
            <a:ext cx="901870" cy="1053896"/>
            <a:chOff x="3082" y="1214"/>
            <a:chExt cx="1623" cy="1896"/>
          </a:xfrm>
          <a:solidFill>
            <a:schemeClr val="accent1"/>
          </a:solidFill>
        </p:grpSpPr>
        <p:grpSp>
          <p:nvGrpSpPr>
            <p:cNvPr id="19" name="Group 205"/>
            <p:cNvGrpSpPr/>
            <p:nvPr/>
          </p:nvGrpSpPr>
          <p:grpSpPr bwMode="auto">
            <a:xfrm>
              <a:off x="3082" y="1214"/>
              <a:ext cx="1623" cy="1603"/>
              <a:chOff x="3082" y="1214"/>
              <a:chExt cx="1623" cy="1603"/>
            </a:xfrm>
            <a:grpFill/>
          </p:grpSpPr>
          <p:sp>
            <p:nvSpPr>
              <p:cNvPr id="267" name="Freeform 5"/>
              <p:cNvSpPr/>
              <p:nvPr/>
            </p:nvSpPr>
            <p:spPr bwMode="auto">
              <a:xfrm>
                <a:off x="3608" y="2103"/>
                <a:ext cx="13"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8" name="Freeform 6"/>
              <p:cNvSpPr/>
              <p:nvPr/>
            </p:nvSpPr>
            <p:spPr bwMode="auto">
              <a:xfrm>
                <a:off x="3576" y="1893"/>
                <a:ext cx="5"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9" name="Freeform 7"/>
              <p:cNvSpPr/>
              <p:nvPr/>
            </p:nvSpPr>
            <p:spPr bwMode="auto">
              <a:xfrm>
                <a:off x="3615" y="1903"/>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0" name="Freeform 8"/>
              <p:cNvSpPr/>
              <p:nvPr/>
            </p:nvSpPr>
            <p:spPr bwMode="auto">
              <a:xfrm>
                <a:off x="3566" y="1893"/>
                <a:ext cx="6"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1" name="Freeform 9"/>
              <p:cNvSpPr/>
              <p:nvPr/>
            </p:nvSpPr>
            <p:spPr bwMode="auto">
              <a:xfrm>
                <a:off x="3820" y="2304"/>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2" name="Freeform 10"/>
              <p:cNvSpPr/>
              <p:nvPr/>
            </p:nvSpPr>
            <p:spPr bwMode="auto">
              <a:xfrm>
                <a:off x="3642" y="2209"/>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3" name="Freeform 11"/>
              <p:cNvSpPr/>
              <p:nvPr/>
            </p:nvSpPr>
            <p:spPr bwMode="auto">
              <a:xfrm>
                <a:off x="3549" y="2154"/>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4" name="Freeform 12"/>
              <p:cNvSpPr/>
              <p:nvPr/>
            </p:nvSpPr>
            <p:spPr bwMode="auto">
              <a:xfrm>
                <a:off x="3610" y="1895"/>
                <a:ext cx="9" cy="8"/>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5" name="Freeform 13"/>
              <p:cNvSpPr/>
              <p:nvPr/>
            </p:nvSpPr>
            <p:spPr bwMode="auto">
              <a:xfrm>
                <a:off x="3926" y="191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6" name="Freeform 14"/>
              <p:cNvSpPr/>
              <p:nvPr/>
            </p:nvSpPr>
            <p:spPr bwMode="auto">
              <a:xfrm>
                <a:off x="3810" y="1774"/>
                <a:ext cx="2" cy="4"/>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7" name="Freeform 15"/>
              <p:cNvSpPr/>
              <p:nvPr/>
            </p:nvSpPr>
            <p:spPr bwMode="auto">
              <a:xfrm>
                <a:off x="3846" y="2474"/>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8" name="Freeform 16"/>
              <p:cNvSpPr/>
              <p:nvPr/>
            </p:nvSpPr>
            <p:spPr bwMode="auto">
              <a:xfrm>
                <a:off x="3943" y="2546"/>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9" name="Freeform 17"/>
              <p:cNvSpPr/>
              <p:nvPr/>
            </p:nvSpPr>
            <p:spPr bwMode="auto">
              <a:xfrm>
                <a:off x="3846" y="2474"/>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0" name="Freeform 18"/>
              <p:cNvSpPr/>
              <p:nvPr/>
            </p:nvSpPr>
            <p:spPr bwMode="auto">
              <a:xfrm>
                <a:off x="4156" y="22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1" name="Freeform 19"/>
              <p:cNvSpPr/>
              <p:nvPr/>
            </p:nvSpPr>
            <p:spPr bwMode="auto">
              <a:xfrm>
                <a:off x="4056" y="2213"/>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2" name="Freeform 20"/>
              <p:cNvSpPr/>
              <p:nvPr/>
            </p:nvSpPr>
            <p:spPr bwMode="auto">
              <a:xfrm>
                <a:off x="3837" y="2470"/>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3" name="Freeform 21"/>
              <p:cNvSpPr/>
              <p:nvPr/>
            </p:nvSpPr>
            <p:spPr bwMode="auto">
              <a:xfrm>
                <a:off x="3954" y="2311"/>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4" name="Freeform 22"/>
              <p:cNvSpPr/>
              <p:nvPr/>
            </p:nvSpPr>
            <p:spPr bwMode="auto">
              <a:xfrm>
                <a:off x="3576" y="18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5" name="Freeform 23"/>
              <p:cNvSpPr/>
              <p:nvPr/>
            </p:nvSpPr>
            <p:spPr bwMode="auto">
              <a:xfrm>
                <a:off x="3281" y="2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6" name="Freeform 24"/>
              <p:cNvSpPr/>
              <p:nvPr/>
            </p:nvSpPr>
            <p:spPr bwMode="auto">
              <a:xfrm>
                <a:off x="3364" y="2470"/>
                <a:ext cx="2" cy="4"/>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7" name="Freeform 25"/>
              <p:cNvSpPr/>
              <p:nvPr/>
            </p:nvSpPr>
            <p:spPr bwMode="auto">
              <a:xfrm>
                <a:off x="3360" y="2470"/>
                <a:ext cx="2"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8" name="Freeform 26"/>
              <p:cNvSpPr/>
              <p:nvPr/>
            </p:nvSpPr>
            <p:spPr bwMode="auto">
              <a:xfrm>
                <a:off x="3353" y="2470"/>
                <a:ext cx="3" cy="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9" name="Freeform 27"/>
              <p:cNvSpPr/>
              <p:nvPr/>
            </p:nvSpPr>
            <p:spPr bwMode="auto">
              <a:xfrm>
                <a:off x="3392" y="2482"/>
                <a:ext cx="2" cy="5"/>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0" name="Freeform 28"/>
              <p:cNvSpPr/>
              <p:nvPr/>
            </p:nvSpPr>
            <p:spPr bwMode="auto">
              <a:xfrm>
                <a:off x="3390" y="2480"/>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1" name="Freeform 29"/>
              <p:cNvSpPr/>
              <p:nvPr/>
            </p:nvSpPr>
            <p:spPr bwMode="auto">
              <a:xfrm>
                <a:off x="3341" y="2474"/>
                <a:ext cx="2" cy="4"/>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2" name="Freeform 30"/>
              <p:cNvSpPr/>
              <p:nvPr/>
            </p:nvSpPr>
            <p:spPr bwMode="auto">
              <a:xfrm>
                <a:off x="3822" y="2279"/>
                <a:ext cx="5" cy="4"/>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3" name="Freeform 31"/>
              <p:cNvSpPr/>
              <p:nvPr/>
            </p:nvSpPr>
            <p:spPr bwMode="auto">
              <a:xfrm>
                <a:off x="3292" y="2529"/>
                <a:ext cx="2" cy="2"/>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4" name="Freeform 32"/>
              <p:cNvSpPr/>
              <p:nvPr/>
            </p:nvSpPr>
            <p:spPr bwMode="auto">
              <a:xfrm>
                <a:off x="3699" y="2796"/>
                <a:ext cx="7" cy="5"/>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5" name="Freeform 33"/>
              <p:cNvSpPr/>
              <p:nvPr/>
            </p:nvSpPr>
            <p:spPr bwMode="auto">
              <a:xfrm>
                <a:off x="4616" y="1870"/>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6" name="Freeform 34"/>
              <p:cNvSpPr/>
              <p:nvPr/>
            </p:nvSpPr>
            <p:spPr bwMode="auto">
              <a:xfrm>
                <a:off x="3262" y="2567"/>
                <a:ext cx="4" cy="4"/>
              </a:xfrm>
              <a:custGeom>
                <a:avLst/>
                <a:gdLst>
                  <a:gd name="T0" fmla="*/ 0 w 4"/>
                  <a:gd name="T1" fmla="*/ 2 h 4"/>
                  <a:gd name="T2" fmla="*/ 4 w 4"/>
                  <a:gd name="T3" fmla="*/ 4 h 4"/>
                  <a:gd name="T4" fmla="*/ 0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4" y="4"/>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7" name="Freeform 35"/>
              <p:cNvSpPr/>
              <p:nvPr/>
            </p:nvSpPr>
            <p:spPr bwMode="auto">
              <a:xfrm>
                <a:off x="3570" y="1893"/>
                <a:ext cx="6" cy="6"/>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8" name="Freeform 36"/>
              <p:cNvSpPr/>
              <p:nvPr/>
            </p:nvSpPr>
            <p:spPr bwMode="auto">
              <a:xfrm>
                <a:off x="3207" y="2465"/>
                <a:ext cx="183" cy="174"/>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9" name="Freeform 37"/>
              <p:cNvSpPr/>
              <p:nvPr/>
            </p:nvSpPr>
            <p:spPr bwMode="auto">
              <a:xfrm>
                <a:off x="3725" y="226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0" name="Freeform 38"/>
              <p:cNvSpPr/>
              <p:nvPr/>
            </p:nvSpPr>
            <p:spPr bwMode="auto">
              <a:xfrm>
                <a:off x="3474"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1" name="Freeform 39"/>
              <p:cNvSpPr/>
              <p:nvPr/>
            </p:nvSpPr>
            <p:spPr bwMode="auto">
              <a:xfrm>
                <a:off x="3799" y="2608"/>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2" name="Freeform 40"/>
              <p:cNvSpPr/>
              <p:nvPr/>
            </p:nvSpPr>
            <p:spPr bwMode="auto">
              <a:xfrm>
                <a:off x="3470" y="207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3" name="Freeform 41"/>
              <p:cNvSpPr/>
              <p:nvPr/>
            </p:nvSpPr>
            <p:spPr bwMode="auto">
              <a:xfrm>
                <a:off x="3825"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4" name="Freeform 42"/>
              <p:cNvSpPr/>
              <p:nvPr/>
            </p:nvSpPr>
            <p:spPr bwMode="auto">
              <a:xfrm>
                <a:off x="3466" y="215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5" name="Freeform 43"/>
              <p:cNvSpPr/>
              <p:nvPr/>
            </p:nvSpPr>
            <p:spPr bwMode="auto">
              <a:xfrm>
                <a:off x="3916" y="2582"/>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6" name="Freeform 44"/>
              <p:cNvSpPr/>
              <p:nvPr/>
            </p:nvSpPr>
            <p:spPr bwMode="auto">
              <a:xfrm>
                <a:off x="3899" y="2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7" name="Freeform 45"/>
              <p:cNvSpPr/>
              <p:nvPr/>
            </p:nvSpPr>
            <p:spPr bwMode="auto">
              <a:xfrm>
                <a:off x="3926" y="2582"/>
                <a:ext cx="3" cy="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8" name="Freeform 46"/>
              <p:cNvSpPr/>
              <p:nvPr/>
            </p:nvSpPr>
            <p:spPr bwMode="auto">
              <a:xfrm>
                <a:off x="3850" y="2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9" name="Freeform 47"/>
              <p:cNvSpPr/>
              <p:nvPr/>
            </p:nvSpPr>
            <p:spPr bwMode="auto">
              <a:xfrm>
                <a:off x="3926" y="25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0" name="Freeform 48"/>
              <p:cNvSpPr/>
              <p:nvPr/>
            </p:nvSpPr>
            <p:spPr bwMode="auto">
              <a:xfrm>
                <a:off x="3810" y="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1" name="Freeform 49"/>
              <p:cNvSpPr/>
              <p:nvPr/>
            </p:nvSpPr>
            <p:spPr bwMode="auto">
              <a:xfrm>
                <a:off x="3827" y="227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2" name="Freeform 50"/>
              <p:cNvSpPr/>
              <p:nvPr/>
            </p:nvSpPr>
            <p:spPr bwMode="auto">
              <a:xfrm>
                <a:off x="3470" y="20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3" name="Freeform 51"/>
              <p:cNvSpPr/>
              <p:nvPr/>
            </p:nvSpPr>
            <p:spPr bwMode="auto">
              <a:xfrm>
                <a:off x="4497" y="2332"/>
                <a:ext cx="2" cy="4"/>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4" name="Freeform 52"/>
              <p:cNvSpPr/>
              <p:nvPr/>
            </p:nvSpPr>
            <p:spPr bwMode="auto">
              <a:xfrm>
                <a:off x="4468" y="2319"/>
                <a:ext cx="2" cy="2"/>
              </a:xfrm>
              <a:custGeom>
                <a:avLst/>
                <a:gdLst>
                  <a:gd name="T0" fmla="*/ 2 w 2"/>
                  <a:gd name="T1" fmla="*/ 2 h 2"/>
                  <a:gd name="T2" fmla="*/ 2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5" name="Freeform 53"/>
              <p:cNvSpPr/>
              <p:nvPr/>
            </p:nvSpPr>
            <p:spPr bwMode="auto">
              <a:xfrm>
                <a:off x="4451" y="22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6" name="Freeform 54"/>
              <p:cNvSpPr/>
              <p:nvPr/>
            </p:nvSpPr>
            <p:spPr bwMode="auto">
              <a:xfrm>
                <a:off x="4385" y="228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7" name="Freeform 55"/>
              <p:cNvSpPr/>
              <p:nvPr/>
            </p:nvSpPr>
            <p:spPr bwMode="auto">
              <a:xfrm>
                <a:off x="4381" y="2277"/>
                <a:ext cx="4" cy="2"/>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8" name="Freeform 56"/>
              <p:cNvSpPr/>
              <p:nvPr/>
            </p:nvSpPr>
            <p:spPr bwMode="auto">
              <a:xfrm>
                <a:off x="4383" y="2281"/>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9" name="Freeform 57"/>
              <p:cNvSpPr/>
              <p:nvPr/>
            </p:nvSpPr>
            <p:spPr bwMode="auto">
              <a:xfrm>
                <a:off x="4504" y="23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0" name="Freeform 58"/>
              <p:cNvSpPr/>
              <p:nvPr/>
            </p:nvSpPr>
            <p:spPr bwMode="auto">
              <a:xfrm>
                <a:off x="3602" y="1893"/>
                <a:ext cx="27" cy="2"/>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1" name="Freeform 59"/>
              <p:cNvSpPr/>
              <p:nvPr/>
            </p:nvSpPr>
            <p:spPr bwMode="auto">
              <a:xfrm>
                <a:off x="4495" y="2332"/>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2" name="Freeform 60"/>
              <p:cNvSpPr/>
              <p:nvPr/>
            </p:nvSpPr>
            <p:spPr bwMode="auto">
              <a:xfrm>
                <a:off x="4381" y="2277"/>
                <a:ext cx="4" cy="8"/>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3" name="Freeform 61"/>
              <p:cNvSpPr/>
              <p:nvPr/>
            </p:nvSpPr>
            <p:spPr bwMode="auto">
              <a:xfrm>
                <a:off x="4519" y="2328"/>
                <a:ext cx="2" cy="2"/>
              </a:xfrm>
              <a:custGeom>
                <a:avLst/>
                <a:gdLst>
                  <a:gd name="T0" fmla="*/ 0 w 2"/>
                  <a:gd name="T1" fmla="*/ 2 h 2"/>
                  <a:gd name="T2" fmla="*/ 0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0"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4" name="Freeform 62"/>
              <p:cNvSpPr/>
              <p:nvPr/>
            </p:nvSpPr>
            <p:spPr bwMode="auto">
              <a:xfrm>
                <a:off x="4504" y="2325"/>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5" name="Freeform 63"/>
              <p:cNvSpPr/>
              <p:nvPr/>
            </p:nvSpPr>
            <p:spPr bwMode="auto">
              <a:xfrm>
                <a:off x="4391" y="2294"/>
                <a:ext cx="4" cy="4"/>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6" name="Freeform 64"/>
              <p:cNvSpPr/>
              <p:nvPr/>
            </p:nvSpPr>
            <p:spPr bwMode="auto">
              <a:xfrm>
                <a:off x="4381" y="2281"/>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7" name="Freeform 65"/>
              <p:cNvSpPr/>
              <p:nvPr/>
            </p:nvSpPr>
            <p:spPr bwMode="auto">
              <a:xfrm>
                <a:off x="3332" y="1903"/>
                <a:ext cx="2" cy="7"/>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8" name="Freeform 66"/>
              <p:cNvSpPr/>
              <p:nvPr/>
            </p:nvSpPr>
            <p:spPr bwMode="auto">
              <a:xfrm>
                <a:off x="3566" y="2372"/>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9" name="Freeform 67"/>
              <p:cNvSpPr/>
              <p:nvPr/>
            </p:nvSpPr>
            <p:spPr bwMode="auto">
              <a:xfrm>
                <a:off x="3474" y="207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0" name="Freeform 68"/>
              <p:cNvSpPr/>
              <p:nvPr/>
            </p:nvSpPr>
            <p:spPr bwMode="auto">
              <a:xfrm>
                <a:off x="4060" y="1568"/>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1" name="Freeform 69"/>
              <p:cNvSpPr/>
              <p:nvPr/>
            </p:nvSpPr>
            <p:spPr bwMode="auto">
              <a:xfrm>
                <a:off x="3472" y="2073"/>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2" name="Freeform 70"/>
              <p:cNvSpPr/>
              <p:nvPr/>
            </p:nvSpPr>
            <p:spPr bwMode="auto">
              <a:xfrm>
                <a:off x="3474" y="2073"/>
                <a:ext cx="0" cy="2"/>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3" name="Freeform 71"/>
              <p:cNvSpPr/>
              <p:nvPr/>
            </p:nvSpPr>
            <p:spPr bwMode="auto">
              <a:xfrm>
                <a:off x="3702" y="1530"/>
                <a:ext cx="4"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4" name="Freeform 72"/>
              <p:cNvSpPr/>
              <p:nvPr/>
            </p:nvSpPr>
            <p:spPr bwMode="auto">
              <a:xfrm>
                <a:off x="3421" y="2084"/>
                <a:ext cx="17" cy="15"/>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5" name="Freeform 73"/>
              <p:cNvSpPr/>
              <p:nvPr/>
            </p:nvSpPr>
            <p:spPr bwMode="auto">
              <a:xfrm>
                <a:off x="4381" y="2247"/>
                <a:ext cx="2" cy="4"/>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6" name="Freeform 74"/>
              <p:cNvSpPr/>
              <p:nvPr/>
            </p:nvSpPr>
            <p:spPr bwMode="auto">
              <a:xfrm>
                <a:off x="4381" y="2247"/>
                <a:ext cx="2" cy="6"/>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7" name="Freeform 75"/>
              <p:cNvSpPr/>
              <p:nvPr/>
            </p:nvSpPr>
            <p:spPr bwMode="auto">
              <a:xfrm>
                <a:off x="3914" y="15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8" name="Freeform 76"/>
              <p:cNvSpPr/>
              <p:nvPr/>
            </p:nvSpPr>
            <p:spPr bwMode="auto">
              <a:xfrm>
                <a:off x="3317" y="1492"/>
                <a:ext cx="1064" cy="1219"/>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9" name="Rectangle 77"/>
              <p:cNvSpPr>
                <a:spLocks noChangeArrowheads="1"/>
              </p:cNvSpPr>
              <p:nvPr/>
            </p:nvSpPr>
            <p:spPr bwMode="auto">
              <a:xfrm>
                <a:off x="4586" y="1893"/>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0" name="Freeform 78"/>
              <p:cNvSpPr/>
              <p:nvPr/>
            </p:nvSpPr>
            <p:spPr bwMode="auto">
              <a:xfrm>
                <a:off x="3937" y="2817"/>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1" name="Freeform 79"/>
              <p:cNvSpPr/>
              <p:nvPr/>
            </p:nvSpPr>
            <p:spPr bwMode="auto">
              <a:xfrm>
                <a:off x="4629" y="1859"/>
                <a:ext cx="2" cy="2"/>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2" name="Freeform 80"/>
              <p:cNvSpPr/>
              <p:nvPr/>
            </p:nvSpPr>
            <p:spPr bwMode="auto">
              <a:xfrm>
                <a:off x="3967" y="28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3" name="Freeform 81"/>
              <p:cNvSpPr/>
              <p:nvPr/>
            </p:nvSpPr>
            <p:spPr bwMode="auto">
              <a:xfrm>
                <a:off x="4618" y="1878"/>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4" name="Freeform 82"/>
              <p:cNvSpPr/>
              <p:nvPr/>
            </p:nvSpPr>
            <p:spPr bwMode="auto">
              <a:xfrm>
                <a:off x="3814" y="22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5" name="Freeform 83"/>
              <p:cNvSpPr/>
              <p:nvPr/>
            </p:nvSpPr>
            <p:spPr bwMode="auto">
              <a:xfrm>
                <a:off x="3876" y="24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6" name="Freeform 84"/>
              <p:cNvSpPr/>
              <p:nvPr/>
            </p:nvSpPr>
            <p:spPr bwMode="auto">
              <a:xfrm>
                <a:off x="4618" y="18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7" name="Freeform 85"/>
              <p:cNvSpPr/>
              <p:nvPr/>
            </p:nvSpPr>
            <p:spPr bwMode="auto">
              <a:xfrm>
                <a:off x="3801" y="227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8" name="Freeform 86"/>
              <p:cNvSpPr/>
              <p:nvPr/>
            </p:nvSpPr>
            <p:spPr bwMode="auto">
              <a:xfrm>
                <a:off x="3808" y="2266"/>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9" name="Freeform 87"/>
              <p:cNvSpPr/>
              <p:nvPr/>
            </p:nvSpPr>
            <p:spPr bwMode="auto">
              <a:xfrm>
                <a:off x="3878" y="239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0" name="Freeform 88"/>
              <p:cNvSpPr/>
              <p:nvPr/>
            </p:nvSpPr>
            <p:spPr bwMode="auto">
              <a:xfrm>
                <a:off x="3810" y="2266"/>
                <a:ext cx="6"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1" name="Freeform 89"/>
              <p:cNvSpPr/>
              <p:nvPr/>
            </p:nvSpPr>
            <p:spPr bwMode="auto">
              <a:xfrm>
                <a:off x="3935" y="224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2" name="Freeform 90"/>
              <p:cNvSpPr/>
              <p:nvPr/>
            </p:nvSpPr>
            <p:spPr bwMode="auto">
              <a:xfrm>
                <a:off x="3876" y="2213"/>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3" name="Oval 91"/>
              <p:cNvSpPr>
                <a:spLocks noChangeArrowheads="1"/>
              </p:cNvSpPr>
              <p:nvPr/>
            </p:nvSpPr>
            <p:spPr bwMode="auto">
              <a:xfrm>
                <a:off x="3814" y="226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4" name="Freeform 92"/>
              <p:cNvSpPr/>
              <p:nvPr/>
            </p:nvSpPr>
            <p:spPr bwMode="auto">
              <a:xfrm>
                <a:off x="3801" y="2007"/>
                <a:ext cx="5" cy="7"/>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5" name="Freeform 93"/>
              <p:cNvSpPr/>
              <p:nvPr/>
            </p:nvSpPr>
            <p:spPr bwMode="auto">
              <a:xfrm>
                <a:off x="3837" y="24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6" name="Freeform 94"/>
              <p:cNvSpPr/>
              <p:nvPr/>
            </p:nvSpPr>
            <p:spPr bwMode="auto">
              <a:xfrm>
                <a:off x="4398" y="229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7" name="Freeform 95"/>
              <p:cNvSpPr/>
              <p:nvPr/>
            </p:nvSpPr>
            <p:spPr bwMode="auto">
              <a:xfrm>
                <a:off x="4376" y="2249"/>
                <a:ext cx="227" cy="119"/>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8" name="Freeform 96"/>
              <p:cNvSpPr/>
              <p:nvPr/>
            </p:nvSpPr>
            <p:spPr bwMode="auto">
              <a:xfrm>
                <a:off x="4117" y="22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9" name="Freeform 97"/>
              <p:cNvSpPr/>
              <p:nvPr/>
            </p:nvSpPr>
            <p:spPr bwMode="auto">
              <a:xfrm>
                <a:off x="4487" y="23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0" name="Freeform 98"/>
              <p:cNvSpPr/>
              <p:nvPr/>
            </p:nvSpPr>
            <p:spPr bwMode="auto">
              <a:xfrm>
                <a:off x="4387" y="2285"/>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1" name="Freeform 99"/>
              <p:cNvSpPr/>
              <p:nvPr/>
            </p:nvSpPr>
            <p:spPr bwMode="auto">
              <a:xfrm>
                <a:off x="4508" y="193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2" name="Freeform 100"/>
              <p:cNvSpPr/>
              <p:nvPr/>
            </p:nvSpPr>
            <p:spPr bwMode="auto">
              <a:xfrm>
                <a:off x="4487" y="2285"/>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3" name="Freeform 101"/>
              <p:cNvSpPr/>
              <p:nvPr/>
            </p:nvSpPr>
            <p:spPr bwMode="auto">
              <a:xfrm>
                <a:off x="4514" y="1929"/>
                <a:ext cx="0" cy="4"/>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4" name="Freeform 102"/>
              <p:cNvSpPr/>
              <p:nvPr/>
            </p:nvSpPr>
            <p:spPr bwMode="auto">
              <a:xfrm>
                <a:off x="4506" y="1927"/>
                <a:ext cx="0" cy="4"/>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5" name="Freeform 103"/>
              <p:cNvSpPr/>
              <p:nvPr/>
            </p:nvSpPr>
            <p:spPr bwMode="auto">
              <a:xfrm>
                <a:off x="4516" y="192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6" name="Freeform 104"/>
              <p:cNvSpPr/>
              <p:nvPr/>
            </p:nvSpPr>
            <p:spPr bwMode="auto">
              <a:xfrm>
                <a:off x="4495" y="1925"/>
                <a:ext cx="2" cy="4"/>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7" name="Freeform 105"/>
              <p:cNvSpPr/>
              <p:nvPr/>
            </p:nvSpPr>
            <p:spPr bwMode="auto">
              <a:xfrm>
                <a:off x="3201" y="2162"/>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8" name="Freeform 106"/>
              <p:cNvSpPr/>
              <p:nvPr/>
            </p:nvSpPr>
            <p:spPr bwMode="auto">
              <a:xfrm>
                <a:off x="3544" y="154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9" name="Freeform 107"/>
              <p:cNvSpPr/>
              <p:nvPr/>
            </p:nvSpPr>
            <p:spPr bwMode="auto">
              <a:xfrm>
                <a:off x="3914" y="1418"/>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0" name="Freeform 108"/>
              <p:cNvSpPr/>
              <p:nvPr/>
            </p:nvSpPr>
            <p:spPr bwMode="auto">
              <a:xfrm>
                <a:off x="3916" y="1409"/>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1" name="Freeform 109"/>
              <p:cNvSpPr/>
              <p:nvPr/>
            </p:nvSpPr>
            <p:spPr bwMode="auto">
              <a:xfrm>
                <a:off x="3893" y="1441"/>
                <a:ext cx="4" cy="4"/>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2" name="Freeform 110"/>
              <p:cNvSpPr/>
              <p:nvPr/>
            </p:nvSpPr>
            <p:spPr bwMode="auto">
              <a:xfrm>
                <a:off x="3893" y="1437"/>
                <a:ext cx="6" cy="6"/>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3" name="Freeform 111"/>
              <p:cNvSpPr/>
              <p:nvPr/>
            </p:nvSpPr>
            <p:spPr bwMode="auto">
              <a:xfrm>
                <a:off x="3909" y="1418"/>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4" name="Freeform 112"/>
              <p:cNvSpPr/>
              <p:nvPr/>
            </p:nvSpPr>
            <p:spPr bwMode="auto">
              <a:xfrm>
                <a:off x="3912" y="1416"/>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5" name="Freeform 113"/>
              <p:cNvSpPr/>
              <p:nvPr/>
            </p:nvSpPr>
            <p:spPr bwMode="auto">
              <a:xfrm>
                <a:off x="4472" y="1804"/>
                <a:ext cx="233" cy="133"/>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6" name="Freeform 114"/>
              <p:cNvSpPr/>
              <p:nvPr/>
            </p:nvSpPr>
            <p:spPr bwMode="auto">
              <a:xfrm>
                <a:off x="3897" y="1269"/>
                <a:ext cx="6" cy="2"/>
              </a:xfrm>
              <a:custGeom>
                <a:avLst/>
                <a:gdLst>
                  <a:gd name="T0" fmla="*/ 6 w 6"/>
                  <a:gd name="T1" fmla="*/ 0 h 2"/>
                  <a:gd name="T2" fmla="*/ 6 w 6"/>
                  <a:gd name="T3" fmla="*/ 0 h 2"/>
                  <a:gd name="T4" fmla="*/ 0 w 6"/>
                  <a:gd name="T5" fmla="*/ 2 h 2"/>
                  <a:gd name="T6" fmla="*/ 6 w 6"/>
                  <a:gd name="T7" fmla="*/ 0 h 2"/>
                </a:gdLst>
                <a:ahLst/>
                <a:cxnLst>
                  <a:cxn ang="0">
                    <a:pos x="T0" y="T1"/>
                  </a:cxn>
                  <a:cxn ang="0">
                    <a:pos x="T2" y="T3"/>
                  </a:cxn>
                  <a:cxn ang="0">
                    <a:pos x="T4" y="T5"/>
                  </a:cxn>
                  <a:cxn ang="0">
                    <a:pos x="T6" y="T7"/>
                  </a:cxn>
                </a:cxnLst>
                <a:rect l="0" t="0" r="r" b="b"/>
                <a:pathLst>
                  <a:path w="6" h="2">
                    <a:moveTo>
                      <a:pt x="6" y="0"/>
                    </a:moveTo>
                    <a:lnTo>
                      <a:pt x="6" y="0"/>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7" name="Freeform 115"/>
              <p:cNvSpPr/>
              <p:nvPr/>
            </p:nvSpPr>
            <p:spPr bwMode="auto">
              <a:xfrm>
                <a:off x="3935" y="1214"/>
                <a:ext cx="78" cy="253"/>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8" name="Freeform 116"/>
              <p:cNvSpPr/>
              <p:nvPr/>
            </p:nvSpPr>
            <p:spPr bwMode="auto">
              <a:xfrm>
                <a:off x="3914" y="13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9" name="Freeform 117"/>
              <p:cNvSpPr/>
              <p:nvPr/>
            </p:nvSpPr>
            <p:spPr bwMode="auto">
              <a:xfrm>
                <a:off x="3364" y="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0" name="Freeform 118"/>
              <p:cNvSpPr/>
              <p:nvPr/>
            </p:nvSpPr>
            <p:spPr bwMode="auto">
              <a:xfrm>
                <a:off x="3920" y="1403"/>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1" name="Freeform 119"/>
              <p:cNvSpPr/>
              <p:nvPr/>
            </p:nvSpPr>
            <p:spPr bwMode="auto">
              <a:xfrm>
                <a:off x="3918" y="1401"/>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2" name="Freeform 120"/>
              <p:cNvSpPr/>
              <p:nvPr/>
            </p:nvSpPr>
            <p:spPr bwMode="auto">
              <a:xfrm>
                <a:off x="3920" y="1411"/>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3" name="Freeform 121"/>
              <p:cNvSpPr/>
              <p:nvPr/>
            </p:nvSpPr>
            <p:spPr bwMode="auto">
              <a:xfrm>
                <a:off x="3477" y="15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4" name="Freeform 122"/>
              <p:cNvSpPr/>
              <p:nvPr/>
            </p:nvSpPr>
            <p:spPr bwMode="auto">
              <a:xfrm>
                <a:off x="3453" y="145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5" name="Freeform 123"/>
              <p:cNvSpPr/>
              <p:nvPr/>
            </p:nvSpPr>
            <p:spPr bwMode="auto">
              <a:xfrm>
                <a:off x="3477" y="142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6" name="Freeform 124"/>
              <p:cNvSpPr/>
              <p:nvPr/>
            </p:nvSpPr>
            <p:spPr bwMode="auto">
              <a:xfrm>
                <a:off x="4603" y="18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7" name="Freeform 125"/>
              <p:cNvSpPr/>
              <p:nvPr/>
            </p:nvSpPr>
            <p:spPr bwMode="auto">
              <a:xfrm>
                <a:off x="3540" y="153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8" name="Rectangle 126"/>
              <p:cNvSpPr>
                <a:spLocks noChangeArrowheads="1"/>
              </p:cNvSpPr>
              <p:nvPr/>
            </p:nvSpPr>
            <p:spPr bwMode="auto">
              <a:xfrm>
                <a:off x="3489" y="1441"/>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9" name="Freeform 127"/>
              <p:cNvSpPr/>
              <p:nvPr/>
            </p:nvSpPr>
            <p:spPr bwMode="auto">
              <a:xfrm>
                <a:off x="3375" y="1310"/>
                <a:ext cx="174" cy="269"/>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0" name="Freeform 128"/>
              <p:cNvSpPr/>
              <p:nvPr/>
            </p:nvSpPr>
            <p:spPr bwMode="auto">
              <a:xfrm>
                <a:off x="3538" y="1526"/>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1" name="Freeform 129"/>
              <p:cNvSpPr/>
              <p:nvPr/>
            </p:nvSpPr>
            <p:spPr bwMode="auto">
              <a:xfrm>
                <a:off x="3460" y="1407"/>
                <a:ext cx="2" cy="2"/>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2" name="Freeform 130"/>
              <p:cNvSpPr/>
              <p:nvPr/>
            </p:nvSpPr>
            <p:spPr bwMode="auto">
              <a:xfrm>
                <a:off x="3445" y="1392"/>
                <a:ext cx="4" cy="2"/>
              </a:xfrm>
              <a:custGeom>
                <a:avLst/>
                <a:gdLst>
                  <a:gd name="T0" fmla="*/ 4 w 4"/>
                  <a:gd name="T1" fmla="*/ 0 h 2"/>
                  <a:gd name="T2" fmla="*/ 4 w 4"/>
                  <a:gd name="T3" fmla="*/ 0 h 2"/>
                  <a:gd name="T4" fmla="*/ 0 w 4"/>
                  <a:gd name="T5" fmla="*/ 2 h 2"/>
                  <a:gd name="T6" fmla="*/ 4 w 4"/>
                  <a:gd name="T7" fmla="*/ 0 h 2"/>
                </a:gdLst>
                <a:ahLst/>
                <a:cxnLst>
                  <a:cxn ang="0">
                    <a:pos x="T0" y="T1"/>
                  </a:cxn>
                  <a:cxn ang="0">
                    <a:pos x="T2" y="T3"/>
                  </a:cxn>
                  <a:cxn ang="0">
                    <a:pos x="T4" y="T5"/>
                  </a:cxn>
                  <a:cxn ang="0">
                    <a:pos x="T6" y="T7"/>
                  </a:cxn>
                </a:cxnLst>
                <a:rect l="0" t="0" r="r" b="b"/>
                <a:pathLst>
                  <a:path w="4" h="2">
                    <a:moveTo>
                      <a:pt x="4" y="0"/>
                    </a:moveTo>
                    <a:lnTo>
                      <a:pt x="4" y="0"/>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3" name="Freeform 131"/>
              <p:cNvSpPr/>
              <p:nvPr/>
            </p:nvSpPr>
            <p:spPr bwMode="auto">
              <a:xfrm>
                <a:off x="3468" y="1405"/>
                <a:ext cx="4"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4" name="Freeform 132"/>
              <p:cNvSpPr/>
              <p:nvPr/>
            </p:nvSpPr>
            <p:spPr bwMode="auto">
              <a:xfrm>
                <a:off x="3515" y="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5" name="Freeform 133"/>
              <p:cNvSpPr/>
              <p:nvPr/>
            </p:nvSpPr>
            <p:spPr bwMode="auto">
              <a:xfrm>
                <a:off x="3470" y="140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6" name="Freeform 134"/>
              <p:cNvSpPr/>
              <p:nvPr/>
            </p:nvSpPr>
            <p:spPr bwMode="auto">
              <a:xfrm>
                <a:off x="3462" y="140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7" name="Freeform 135"/>
              <p:cNvSpPr/>
              <p:nvPr/>
            </p:nvSpPr>
            <p:spPr bwMode="auto">
              <a:xfrm>
                <a:off x="3909" y="1416"/>
                <a:ext cx="11" cy="2"/>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8" name="Freeform 136"/>
              <p:cNvSpPr/>
              <p:nvPr/>
            </p:nvSpPr>
            <p:spPr bwMode="auto">
              <a:xfrm>
                <a:off x="4491" y="1382"/>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9" name="Freeform 137"/>
              <p:cNvSpPr/>
              <p:nvPr/>
            </p:nvSpPr>
            <p:spPr bwMode="auto">
              <a:xfrm>
                <a:off x="4368" y="1484"/>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0" name="Freeform 138"/>
              <p:cNvSpPr/>
              <p:nvPr/>
            </p:nvSpPr>
            <p:spPr bwMode="auto">
              <a:xfrm>
                <a:off x="4504" y="137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1" name="Freeform 139"/>
              <p:cNvSpPr/>
              <p:nvPr/>
            </p:nvSpPr>
            <p:spPr bwMode="auto">
              <a:xfrm>
                <a:off x="4506" y="138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2" name="Freeform 140"/>
              <p:cNvSpPr/>
              <p:nvPr/>
            </p:nvSpPr>
            <p:spPr bwMode="auto">
              <a:xfrm>
                <a:off x="4368" y="14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3" name="Freeform 141"/>
              <p:cNvSpPr/>
              <p:nvPr/>
            </p:nvSpPr>
            <p:spPr bwMode="auto">
              <a:xfrm>
                <a:off x="4364" y="1484"/>
                <a:ext cx="2" cy="4"/>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4" name="Freeform 142"/>
              <p:cNvSpPr/>
              <p:nvPr/>
            </p:nvSpPr>
            <p:spPr bwMode="auto">
              <a:xfrm>
                <a:off x="4368" y="1492"/>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5" name="Freeform 143"/>
              <p:cNvSpPr/>
              <p:nvPr/>
            </p:nvSpPr>
            <p:spPr bwMode="auto">
              <a:xfrm>
                <a:off x="4487" y="1388"/>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6" name="Freeform 144"/>
              <p:cNvSpPr/>
              <p:nvPr/>
            </p:nvSpPr>
            <p:spPr bwMode="auto">
              <a:xfrm>
                <a:off x="4514" y="1382"/>
                <a:ext cx="2" cy="4"/>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7" name="Freeform 145"/>
              <p:cNvSpPr/>
              <p:nvPr/>
            </p:nvSpPr>
            <p:spPr bwMode="auto">
              <a:xfrm>
                <a:off x="4548" y="1397"/>
                <a:ext cx="2" cy="6"/>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8" name="Freeform 146"/>
              <p:cNvSpPr/>
              <p:nvPr/>
            </p:nvSpPr>
            <p:spPr bwMode="auto">
              <a:xfrm>
                <a:off x="4550" y="1399"/>
                <a:ext cx="3" cy="4"/>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9" name="Freeform 147"/>
              <p:cNvSpPr/>
              <p:nvPr/>
            </p:nvSpPr>
            <p:spPr bwMode="auto">
              <a:xfrm>
                <a:off x="4521" y="1382"/>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0" name="Freeform 148"/>
              <p:cNvSpPr/>
              <p:nvPr/>
            </p:nvSpPr>
            <p:spPr bwMode="auto">
              <a:xfrm>
                <a:off x="4516" y="1378"/>
                <a:ext cx="5" cy="8"/>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1" name="Freeform 149"/>
              <p:cNvSpPr/>
              <p:nvPr/>
            </p:nvSpPr>
            <p:spPr bwMode="auto">
              <a:xfrm>
                <a:off x="4519" y="1380"/>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2" name="Freeform 150"/>
              <p:cNvSpPr/>
              <p:nvPr/>
            </p:nvSpPr>
            <p:spPr bwMode="auto">
              <a:xfrm>
                <a:off x="3876" y="13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3" name="Freeform 151"/>
              <p:cNvSpPr/>
              <p:nvPr/>
            </p:nvSpPr>
            <p:spPr bwMode="auto">
              <a:xfrm>
                <a:off x="4465" y="1920"/>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4" name="Freeform 152"/>
              <p:cNvSpPr/>
              <p:nvPr/>
            </p:nvSpPr>
            <p:spPr bwMode="auto">
              <a:xfrm>
                <a:off x="4468" y="1918"/>
                <a:ext cx="6"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5" name="Freeform 153"/>
              <p:cNvSpPr/>
              <p:nvPr/>
            </p:nvSpPr>
            <p:spPr bwMode="auto">
              <a:xfrm>
                <a:off x="3912" y="1286"/>
                <a:ext cx="4" cy="2"/>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6" name="Freeform 154"/>
              <p:cNvSpPr/>
              <p:nvPr/>
            </p:nvSpPr>
            <p:spPr bwMode="auto">
              <a:xfrm>
                <a:off x="3876" y="13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7" name="Rectangle 155"/>
              <p:cNvSpPr>
                <a:spLocks noChangeArrowheads="1"/>
              </p:cNvSpPr>
              <p:nvPr/>
            </p:nvSpPr>
            <p:spPr bwMode="auto">
              <a:xfrm>
                <a:off x="4402" y="1454"/>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8" name="Freeform 156"/>
              <p:cNvSpPr/>
              <p:nvPr/>
            </p:nvSpPr>
            <p:spPr bwMode="auto">
              <a:xfrm>
                <a:off x="4546" y="140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9" name="Freeform 157"/>
              <p:cNvSpPr/>
              <p:nvPr/>
            </p:nvSpPr>
            <p:spPr bwMode="auto">
              <a:xfrm>
                <a:off x="3914" y="12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0" name="Freeform 158"/>
              <p:cNvSpPr/>
              <p:nvPr/>
            </p:nvSpPr>
            <p:spPr bwMode="auto">
              <a:xfrm>
                <a:off x="4423" y="1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1" name="Freeform 159"/>
              <p:cNvSpPr/>
              <p:nvPr/>
            </p:nvSpPr>
            <p:spPr bwMode="auto">
              <a:xfrm>
                <a:off x="4465" y="1456"/>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2" name="Freeform 160"/>
              <p:cNvSpPr/>
              <p:nvPr/>
            </p:nvSpPr>
            <p:spPr bwMode="auto">
              <a:xfrm>
                <a:off x="4355" y="1509"/>
                <a:ext cx="4" cy="4"/>
              </a:xfrm>
              <a:custGeom>
                <a:avLst/>
                <a:gdLst>
                  <a:gd name="T0" fmla="*/ 0 w 4"/>
                  <a:gd name="T1" fmla="*/ 0 h 4"/>
                  <a:gd name="T2" fmla="*/ 0 w 4"/>
                  <a:gd name="T3" fmla="*/ 2 h 4"/>
                  <a:gd name="T4" fmla="*/ 4 w 4"/>
                  <a:gd name="T5" fmla="*/ 4 h 4"/>
                  <a:gd name="T6" fmla="*/ 0 w 4"/>
                  <a:gd name="T7" fmla="*/ 0 h 4"/>
                </a:gdLst>
                <a:ahLst/>
                <a:cxnLst>
                  <a:cxn ang="0">
                    <a:pos x="T0" y="T1"/>
                  </a:cxn>
                  <a:cxn ang="0">
                    <a:pos x="T2" y="T3"/>
                  </a:cxn>
                  <a:cxn ang="0">
                    <a:pos x="T4" y="T5"/>
                  </a:cxn>
                  <a:cxn ang="0">
                    <a:pos x="T6" y="T7"/>
                  </a:cxn>
                </a:cxnLst>
                <a:rect l="0" t="0" r="r" b="b"/>
                <a:pathLst>
                  <a:path w="4" h="4">
                    <a:moveTo>
                      <a:pt x="0" y="0"/>
                    </a:moveTo>
                    <a:lnTo>
                      <a:pt x="0" y="2"/>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3" name="Freeform 161"/>
              <p:cNvSpPr/>
              <p:nvPr/>
            </p:nvSpPr>
            <p:spPr bwMode="auto">
              <a:xfrm>
                <a:off x="4383" y="14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4" name="Freeform 162"/>
              <p:cNvSpPr/>
              <p:nvPr/>
            </p:nvSpPr>
            <p:spPr bwMode="auto">
              <a:xfrm>
                <a:off x="4287" y="1378"/>
                <a:ext cx="261" cy="237"/>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5" name="Freeform 163"/>
              <p:cNvSpPr/>
              <p:nvPr/>
            </p:nvSpPr>
            <p:spPr bwMode="auto">
              <a:xfrm>
                <a:off x="4499" y="1925"/>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6" name="Freeform 164"/>
              <p:cNvSpPr/>
              <p:nvPr/>
            </p:nvSpPr>
            <p:spPr bwMode="auto">
              <a:xfrm>
                <a:off x="3914" y="1322"/>
                <a:ext cx="2"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7" name="Freeform 165"/>
              <p:cNvSpPr/>
              <p:nvPr/>
            </p:nvSpPr>
            <p:spPr bwMode="auto">
              <a:xfrm>
                <a:off x="3122" y="2198"/>
                <a:ext cx="2" cy="4"/>
              </a:xfrm>
              <a:custGeom>
                <a:avLst/>
                <a:gdLst>
                  <a:gd name="T0" fmla="*/ 0 w 2"/>
                  <a:gd name="T1" fmla="*/ 0 h 4"/>
                  <a:gd name="T2" fmla="*/ 0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0" y="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8" name="Freeform 166"/>
              <p:cNvSpPr/>
              <p:nvPr/>
            </p:nvSpPr>
            <p:spPr bwMode="auto">
              <a:xfrm>
                <a:off x="3126" y="2183"/>
                <a:ext cx="3" cy="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9" name="Freeform 167"/>
              <p:cNvSpPr/>
              <p:nvPr/>
            </p:nvSpPr>
            <p:spPr bwMode="auto">
              <a:xfrm>
                <a:off x="3540" y="1543"/>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0" name="Freeform 168"/>
              <p:cNvSpPr/>
              <p:nvPr/>
            </p:nvSpPr>
            <p:spPr bwMode="auto">
              <a:xfrm>
                <a:off x="3156" y="2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1" name="Freeform 169"/>
              <p:cNvSpPr/>
              <p:nvPr/>
            </p:nvSpPr>
            <p:spPr bwMode="auto">
              <a:xfrm>
                <a:off x="3129" y="2183"/>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2" name="Freeform 170"/>
              <p:cNvSpPr/>
              <p:nvPr/>
            </p:nvSpPr>
            <p:spPr bwMode="auto">
              <a:xfrm>
                <a:off x="3129" y="21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3" name="Freeform 171"/>
              <p:cNvSpPr/>
              <p:nvPr/>
            </p:nvSpPr>
            <p:spPr bwMode="auto">
              <a:xfrm>
                <a:off x="3129" y="219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4" name="Freeform 172"/>
              <p:cNvSpPr/>
              <p:nvPr/>
            </p:nvSpPr>
            <p:spPr bwMode="auto">
              <a:xfrm>
                <a:off x="3205" y="2162"/>
                <a:ext cx="2" cy="9"/>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5" name="Freeform 173"/>
              <p:cNvSpPr/>
              <p:nvPr/>
            </p:nvSpPr>
            <p:spPr bwMode="auto">
              <a:xfrm>
                <a:off x="3207" y="2166"/>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6" name="Freeform 174"/>
              <p:cNvSpPr/>
              <p:nvPr/>
            </p:nvSpPr>
            <p:spPr bwMode="auto">
              <a:xfrm>
                <a:off x="3207" y="2169"/>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7" name="Freeform 175"/>
              <p:cNvSpPr/>
              <p:nvPr/>
            </p:nvSpPr>
            <p:spPr bwMode="auto">
              <a:xfrm>
                <a:off x="3194" y="2156"/>
                <a:ext cx="0" cy="6"/>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8" name="Freeform 176"/>
              <p:cNvSpPr/>
              <p:nvPr/>
            </p:nvSpPr>
            <p:spPr bwMode="auto">
              <a:xfrm>
                <a:off x="3209" y="219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9" name="Freeform 177"/>
              <p:cNvSpPr/>
              <p:nvPr/>
            </p:nvSpPr>
            <p:spPr bwMode="auto">
              <a:xfrm>
                <a:off x="3472" y="20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0" name="Freeform 178"/>
              <p:cNvSpPr/>
              <p:nvPr/>
            </p:nvSpPr>
            <p:spPr bwMode="auto">
              <a:xfrm>
                <a:off x="3201" y="215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1" name="Freeform 179"/>
              <p:cNvSpPr/>
              <p:nvPr/>
            </p:nvSpPr>
            <p:spPr bwMode="auto">
              <a:xfrm>
                <a:off x="3211" y="2194"/>
                <a:ext cx="2" cy="4"/>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2" name="Freeform 180"/>
              <p:cNvSpPr/>
              <p:nvPr/>
            </p:nvSpPr>
            <p:spPr bwMode="auto">
              <a:xfrm>
                <a:off x="3317" y="2561"/>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3" name="Freeform 181"/>
              <p:cNvSpPr/>
              <p:nvPr/>
            </p:nvSpPr>
            <p:spPr bwMode="auto">
              <a:xfrm>
                <a:off x="3345" y="2535"/>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4" name="Freeform 182"/>
              <p:cNvSpPr/>
              <p:nvPr/>
            </p:nvSpPr>
            <p:spPr bwMode="auto">
              <a:xfrm>
                <a:off x="3211" y="2192"/>
                <a:ext cx="2" cy="6"/>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5" name="Freeform 183"/>
              <p:cNvSpPr/>
              <p:nvPr/>
            </p:nvSpPr>
            <p:spPr bwMode="auto">
              <a:xfrm>
                <a:off x="3266" y="2548"/>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6" name="Freeform 184"/>
              <p:cNvSpPr/>
              <p:nvPr/>
            </p:nvSpPr>
            <p:spPr bwMode="auto">
              <a:xfrm>
                <a:off x="3271" y="2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7" name="Freeform 185"/>
              <p:cNvSpPr/>
              <p:nvPr/>
            </p:nvSpPr>
            <p:spPr bwMode="auto">
              <a:xfrm>
                <a:off x="3273" y="2557"/>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8" name="Freeform 186"/>
              <p:cNvSpPr/>
              <p:nvPr/>
            </p:nvSpPr>
            <p:spPr bwMode="auto">
              <a:xfrm>
                <a:off x="3271" y="2557"/>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9" name="Freeform 187"/>
              <p:cNvSpPr/>
              <p:nvPr/>
            </p:nvSpPr>
            <p:spPr bwMode="auto">
              <a:xfrm>
                <a:off x="4616" y="18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0" name="Freeform 188"/>
              <p:cNvSpPr/>
              <p:nvPr/>
            </p:nvSpPr>
            <p:spPr bwMode="auto">
              <a:xfrm>
                <a:off x="3175" y="221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1" name="Freeform 189"/>
              <p:cNvSpPr/>
              <p:nvPr/>
            </p:nvSpPr>
            <p:spPr bwMode="auto">
              <a:xfrm>
                <a:off x="3137" y="21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2" name="Freeform 190"/>
              <p:cNvSpPr/>
              <p:nvPr/>
            </p:nvSpPr>
            <p:spPr bwMode="auto">
              <a:xfrm>
                <a:off x="3203" y="2166"/>
                <a:ext cx="2" cy="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3" name="Freeform 191"/>
              <p:cNvSpPr/>
              <p:nvPr/>
            </p:nvSpPr>
            <p:spPr bwMode="auto">
              <a:xfrm>
                <a:off x="4497" y="192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4" name="Freeform 192"/>
              <p:cNvSpPr/>
              <p:nvPr/>
            </p:nvSpPr>
            <p:spPr bwMode="auto">
              <a:xfrm>
                <a:off x="3082" y="2156"/>
                <a:ext cx="131" cy="91"/>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5" name="Freeform 193"/>
              <p:cNvSpPr/>
              <p:nvPr/>
            </p:nvSpPr>
            <p:spPr bwMode="auto">
              <a:xfrm>
                <a:off x="3192" y="2160"/>
                <a:ext cx="0" cy="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6" name="Freeform 194"/>
              <p:cNvSpPr/>
              <p:nvPr/>
            </p:nvSpPr>
            <p:spPr bwMode="auto">
              <a:xfrm>
                <a:off x="3146" y="2177"/>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7" name="Freeform 195"/>
              <p:cNvSpPr/>
              <p:nvPr/>
            </p:nvSpPr>
            <p:spPr bwMode="auto">
              <a:xfrm>
                <a:off x="3264" y="1853"/>
                <a:ext cx="2" cy="4"/>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8" name="Freeform 196"/>
              <p:cNvSpPr/>
              <p:nvPr/>
            </p:nvSpPr>
            <p:spPr bwMode="auto">
              <a:xfrm>
                <a:off x="3209" y="1836"/>
                <a:ext cx="2" cy="2"/>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9" name="Freeform 197"/>
              <p:cNvSpPr/>
              <p:nvPr/>
            </p:nvSpPr>
            <p:spPr bwMode="auto">
              <a:xfrm>
                <a:off x="3343" y="2470"/>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0" name="Freeform 198"/>
              <p:cNvSpPr/>
              <p:nvPr/>
            </p:nvSpPr>
            <p:spPr bwMode="auto">
              <a:xfrm>
                <a:off x="3186"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1" name="Freeform 199"/>
              <p:cNvSpPr/>
              <p:nvPr/>
            </p:nvSpPr>
            <p:spPr bwMode="auto">
              <a:xfrm>
                <a:off x="3188" y="1825"/>
                <a:ext cx="2" cy="4"/>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2" name="Freeform 200"/>
              <p:cNvSpPr/>
              <p:nvPr/>
            </p:nvSpPr>
            <p:spPr bwMode="auto">
              <a:xfrm>
                <a:off x="3184" y="1833"/>
                <a:ext cx="2" cy="3"/>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3" name="Freeform 201"/>
              <p:cNvSpPr/>
              <p:nvPr/>
            </p:nvSpPr>
            <p:spPr bwMode="auto">
              <a:xfrm>
                <a:off x="3351" y="2465"/>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4" name="Freeform 202"/>
              <p:cNvSpPr/>
              <p:nvPr/>
            </p:nvSpPr>
            <p:spPr bwMode="auto">
              <a:xfrm>
                <a:off x="3173" y="1831"/>
                <a:ext cx="2" cy="5"/>
              </a:xfrm>
              <a:custGeom>
                <a:avLst/>
                <a:gdLst>
                  <a:gd name="T0" fmla="*/ 2 w 2"/>
                  <a:gd name="T1" fmla="*/ 0 h 5"/>
                  <a:gd name="T2" fmla="*/ 2 w 2"/>
                  <a:gd name="T3" fmla="*/ 0 h 5"/>
                  <a:gd name="T4" fmla="*/ 0 w 2"/>
                  <a:gd name="T5" fmla="*/ 5 h 5"/>
                  <a:gd name="T6" fmla="*/ 2 w 2"/>
                  <a:gd name="T7" fmla="*/ 0 h 5"/>
                </a:gdLst>
                <a:ahLst/>
                <a:cxnLst>
                  <a:cxn ang="0">
                    <a:pos x="T0" y="T1"/>
                  </a:cxn>
                  <a:cxn ang="0">
                    <a:pos x="T2" y="T3"/>
                  </a:cxn>
                  <a:cxn ang="0">
                    <a:pos x="T4" y="T5"/>
                  </a:cxn>
                  <a:cxn ang="0">
                    <a:pos x="T6" y="T7"/>
                  </a:cxn>
                </a:cxnLst>
                <a:rect l="0" t="0" r="r" b="b"/>
                <a:pathLst>
                  <a:path w="2" h="5">
                    <a:moveTo>
                      <a:pt x="2" y="0"/>
                    </a:moveTo>
                    <a:lnTo>
                      <a:pt x="2" y="0"/>
                    </a:lnTo>
                    <a:lnTo>
                      <a:pt x="0" y="5"/>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5" name="Freeform 203"/>
              <p:cNvSpPr/>
              <p:nvPr/>
            </p:nvSpPr>
            <p:spPr bwMode="auto">
              <a:xfrm>
                <a:off x="3536" y="1554"/>
                <a:ext cx="8" cy="2"/>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6" name="Freeform 204"/>
              <p:cNvSpPr/>
              <p:nvPr/>
            </p:nvSpPr>
            <p:spPr bwMode="auto">
              <a:xfrm>
                <a:off x="3538" y="155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grpSp>
          <p:nvGrpSpPr>
            <p:cNvPr id="20" name="Group 406"/>
            <p:cNvGrpSpPr/>
            <p:nvPr/>
          </p:nvGrpSpPr>
          <p:grpSpPr bwMode="auto">
            <a:xfrm>
              <a:off x="3112" y="1551"/>
              <a:ext cx="1462" cy="1559"/>
              <a:chOff x="3112" y="1551"/>
              <a:chExt cx="1462" cy="1559"/>
            </a:xfrm>
            <a:grpFill/>
          </p:grpSpPr>
          <p:sp>
            <p:nvSpPr>
              <p:cNvPr id="67" name="Freeform 206"/>
              <p:cNvSpPr/>
              <p:nvPr/>
            </p:nvSpPr>
            <p:spPr bwMode="auto">
              <a:xfrm>
                <a:off x="3534" y="1558"/>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8" name="Freeform 207"/>
              <p:cNvSpPr/>
              <p:nvPr/>
            </p:nvSpPr>
            <p:spPr bwMode="auto">
              <a:xfrm>
                <a:off x="3513" y="158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9" name="Freeform 208"/>
              <p:cNvSpPr/>
              <p:nvPr/>
            </p:nvSpPr>
            <p:spPr bwMode="auto">
              <a:xfrm>
                <a:off x="3513" y="1579"/>
                <a:ext cx="6"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0" name="Freeform 209"/>
              <p:cNvSpPr/>
              <p:nvPr/>
            </p:nvSpPr>
            <p:spPr bwMode="auto">
              <a:xfrm>
                <a:off x="3536" y="1551"/>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1" name="Freeform 210"/>
              <p:cNvSpPr/>
              <p:nvPr/>
            </p:nvSpPr>
            <p:spPr bwMode="auto">
              <a:xfrm>
                <a:off x="3112" y="1810"/>
                <a:ext cx="161" cy="87"/>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2" name="Freeform 211"/>
              <p:cNvSpPr/>
              <p:nvPr/>
            </p:nvSpPr>
            <p:spPr bwMode="auto">
              <a:xfrm>
                <a:off x="3266" y="1867"/>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3" name="Freeform 212"/>
              <p:cNvSpPr/>
              <p:nvPr/>
            </p:nvSpPr>
            <p:spPr bwMode="auto">
              <a:xfrm>
                <a:off x="3266" y="1861"/>
                <a:ext cx="3" cy="4"/>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4" name="Freeform 213"/>
              <p:cNvSpPr/>
              <p:nvPr/>
            </p:nvSpPr>
            <p:spPr bwMode="auto">
              <a:xfrm>
                <a:off x="3260" y="185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5" name="Freeform 214"/>
              <p:cNvSpPr/>
              <p:nvPr/>
            </p:nvSpPr>
            <p:spPr bwMode="auto">
              <a:xfrm>
                <a:off x="3260" y="1893"/>
                <a:ext cx="4" cy="6"/>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6" name="Freeform 215"/>
              <p:cNvSpPr/>
              <p:nvPr/>
            </p:nvSpPr>
            <p:spPr bwMode="auto">
              <a:xfrm>
                <a:off x="3269" y="1870"/>
                <a:ext cx="2" cy="4"/>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7" name="Freeform 216"/>
              <p:cNvSpPr/>
              <p:nvPr/>
            </p:nvSpPr>
            <p:spPr bwMode="auto">
              <a:xfrm>
                <a:off x="3260" y="1895"/>
                <a:ext cx="4" cy="4"/>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8" name="Freeform 217"/>
              <p:cNvSpPr/>
              <p:nvPr/>
            </p:nvSpPr>
            <p:spPr bwMode="auto">
              <a:xfrm>
                <a:off x="4538" y="1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9" name="Freeform 218"/>
              <p:cNvSpPr/>
              <p:nvPr/>
            </p:nvSpPr>
            <p:spPr bwMode="auto">
              <a:xfrm>
                <a:off x="3213" y="1882"/>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0" name="Freeform 219"/>
              <p:cNvSpPr/>
              <p:nvPr/>
            </p:nvSpPr>
            <p:spPr bwMode="auto">
              <a:xfrm>
                <a:off x="3190" y="182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1" name="Freeform 220"/>
              <p:cNvSpPr/>
              <p:nvPr/>
            </p:nvSpPr>
            <p:spPr bwMode="auto">
              <a:xfrm>
                <a:off x="3271" y="18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2" name="Freeform 221"/>
              <p:cNvSpPr/>
              <p:nvPr/>
            </p:nvSpPr>
            <p:spPr bwMode="auto">
              <a:xfrm>
                <a:off x="3190" y="187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3" name="Freeform 222"/>
              <p:cNvSpPr/>
              <p:nvPr/>
            </p:nvSpPr>
            <p:spPr bwMode="auto">
              <a:xfrm>
                <a:off x="4574" y="1855"/>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4" name="Freeform 223"/>
              <p:cNvSpPr/>
              <p:nvPr/>
            </p:nvSpPr>
            <p:spPr bwMode="auto">
              <a:xfrm>
                <a:off x="3199"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5" name="Freeform 224"/>
              <p:cNvSpPr/>
              <p:nvPr/>
            </p:nvSpPr>
            <p:spPr bwMode="auto">
              <a:xfrm>
                <a:off x="3271" y="185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6" name="Freeform 225"/>
              <p:cNvSpPr/>
              <p:nvPr/>
            </p:nvSpPr>
            <p:spPr bwMode="auto">
              <a:xfrm>
                <a:off x="3742" y="3006"/>
                <a:ext cx="6" cy="9"/>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7" name="Freeform 226"/>
              <p:cNvSpPr/>
              <p:nvPr/>
            </p:nvSpPr>
            <p:spPr bwMode="auto">
              <a:xfrm>
                <a:off x="3988" y="30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8" name="Freeform 227"/>
              <p:cNvSpPr/>
              <p:nvPr/>
            </p:nvSpPr>
            <p:spPr bwMode="auto">
              <a:xfrm>
                <a:off x="3742" y="300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9" name="Rectangle 228"/>
              <p:cNvSpPr>
                <a:spLocks noChangeArrowheads="1"/>
              </p:cNvSpPr>
              <p:nvPr/>
            </p:nvSpPr>
            <p:spPr bwMode="auto">
              <a:xfrm>
                <a:off x="3748" y="3015"/>
                <a:ext cx="4"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0" name="Freeform 229"/>
              <p:cNvSpPr/>
              <p:nvPr/>
            </p:nvSpPr>
            <p:spPr bwMode="auto">
              <a:xfrm>
                <a:off x="3744" y="2894"/>
                <a:ext cx="2" cy="10"/>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1" name="Freeform 230"/>
              <p:cNvSpPr/>
              <p:nvPr/>
            </p:nvSpPr>
            <p:spPr bwMode="auto">
              <a:xfrm>
                <a:off x="3744" y="3004"/>
                <a:ext cx="2"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2" name="Freeform 231"/>
              <p:cNvSpPr/>
              <p:nvPr/>
            </p:nvSpPr>
            <p:spPr bwMode="auto">
              <a:xfrm>
                <a:off x="3742" y="2892"/>
                <a:ext cx="2" cy="4"/>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3" name="Freeform 232"/>
              <p:cNvSpPr/>
              <p:nvPr/>
            </p:nvSpPr>
            <p:spPr bwMode="auto">
              <a:xfrm>
                <a:off x="3772" y="3038"/>
                <a:ext cx="4" cy="4"/>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4" name="Freeform 233"/>
              <p:cNvSpPr/>
              <p:nvPr/>
            </p:nvSpPr>
            <p:spPr bwMode="auto">
              <a:xfrm>
                <a:off x="3895" y="30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5" name="Freeform 234"/>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6" name="Freeform 235"/>
              <p:cNvSpPr/>
              <p:nvPr/>
            </p:nvSpPr>
            <p:spPr bwMode="auto">
              <a:xfrm>
                <a:off x="3742" y="289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7" name="Freeform 236"/>
              <p:cNvSpPr/>
              <p:nvPr/>
            </p:nvSpPr>
            <p:spPr bwMode="auto">
              <a:xfrm>
                <a:off x="3602" y="18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8" name="Freeform 237"/>
              <p:cNvSpPr/>
              <p:nvPr/>
            </p:nvSpPr>
            <p:spPr bwMode="auto">
              <a:xfrm>
                <a:off x="3755" y="3027"/>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9" name="Oval 238"/>
              <p:cNvSpPr>
                <a:spLocks noChangeArrowheads="1"/>
              </p:cNvSpPr>
              <p:nvPr/>
            </p:nvSpPr>
            <p:spPr bwMode="auto">
              <a:xfrm>
                <a:off x="3602" y="182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0" name="Freeform 239"/>
              <p:cNvSpPr/>
              <p:nvPr/>
            </p:nvSpPr>
            <p:spPr bwMode="auto">
              <a:xfrm>
                <a:off x="3922" y="2890"/>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1" name="Freeform 240"/>
              <p:cNvSpPr/>
              <p:nvPr/>
            </p:nvSpPr>
            <p:spPr bwMode="auto">
              <a:xfrm>
                <a:off x="3975" y="2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2" name="Freeform 241"/>
              <p:cNvSpPr/>
              <p:nvPr/>
            </p:nvSpPr>
            <p:spPr bwMode="auto">
              <a:xfrm>
                <a:off x="3954" y="28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3" name="Freeform 242"/>
              <p:cNvSpPr/>
              <p:nvPr/>
            </p:nvSpPr>
            <p:spPr bwMode="auto">
              <a:xfrm>
                <a:off x="3725" y="2760"/>
                <a:ext cx="399" cy="159"/>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4" name="Freeform 243"/>
              <p:cNvSpPr/>
              <p:nvPr/>
            </p:nvSpPr>
            <p:spPr bwMode="auto">
              <a:xfrm>
                <a:off x="4005" y="2851"/>
                <a:ext cx="2" cy="5"/>
              </a:xfrm>
              <a:custGeom>
                <a:avLst/>
                <a:gdLst>
                  <a:gd name="T0" fmla="*/ 2 w 2"/>
                  <a:gd name="T1" fmla="*/ 5 h 5"/>
                  <a:gd name="T2" fmla="*/ 2 w 2"/>
                  <a:gd name="T3" fmla="*/ 5 h 5"/>
                  <a:gd name="T4" fmla="*/ 0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2" y="5"/>
                    </a:lnTo>
                    <a:lnTo>
                      <a:pt x="0" y="0"/>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5" name="Freeform 244"/>
              <p:cNvSpPr/>
              <p:nvPr/>
            </p:nvSpPr>
            <p:spPr bwMode="auto">
              <a:xfrm>
                <a:off x="3980" y="2866"/>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6" name="Freeform 245"/>
              <p:cNvSpPr/>
              <p:nvPr/>
            </p:nvSpPr>
            <p:spPr bwMode="auto">
              <a:xfrm>
                <a:off x="3982" y="28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7" name="Freeform 246"/>
              <p:cNvSpPr/>
              <p:nvPr/>
            </p:nvSpPr>
            <p:spPr bwMode="auto">
              <a:xfrm>
                <a:off x="3748" y="2898"/>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8" name="Freeform 247"/>
              <p:cNvSpPr/>
              <p:nvPr/>
            </p:nvSpPr>
            <p:spPr bwMode="auto">
              <a:xfrm>
                <a:off x="3980" y="2875"/>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9" name="Freeform 248"/>
              <p:cNvSpPr/>
              <p:nvPr/>
            </p:nvSpPr>
            <p:spPr bwMode="auto">
              <a:xfrm>
                <a:off x="3757" y="2909"/>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0" name="Freeform 249"/>
              <p:cNvSpPr/>
              <p:nvPr/>
            </p:nvSpPr>
            <p:spPr bwMode="auto">
              <a:xfrm>
                <a:off x="3776" y="2913"/>
                <a:ext cx="2" cy="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1" name="Freeform 250"/>
              <p:cNvSpPr/>
              <p:nvPr/>
            </p:nvSpPr>
            <p:spPr bwMode="auto">
              <a:xfrm>
                <a:off x="3759" y="2904"/>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2" name="Freeform 251"/>
              <p:cNvSpPr/>
              <p:nvPr/>
            </p:nvSpPr>
            <p:spPr bwMode="auto">
              <a:xfrm>
                <a:off x="3893" y="3080"/>
                <a:ext cx="4" cy="9"/>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3" name="Freeform 252"/>
              <p:cNvSpPr/>
              <p:nvPr/>
            </p:nvSpPr>
            <p:spPr bwMode="auto">
              <a:xfrm>
                <a:off x="3786" y="291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4" name="Freeform 253"/>
              <p:cNvSpPr/>
              <p:nvPr/>
            </p:nvSpPr>
            <p:spPr bwMode="auto">
              <a:xfrm>
                <a:off x="3952" y="30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5" name="Freeform 254"/>
              <p:cNvSpPr>
                <a:spLocks noEditPoints="1"/>
              </p:cNvSpPr>
              <p:nvPr/>
            </p:nvSpPr>
            <p:spPr bwMode="auto">
              <a:xfrm>
                <a:off x="3895" y="3015"/>
                <a:ext cx="152" cy="95"/>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6" name="Freeform 255"/>
              <p:cNvSpPr/>
              <p:nvPr/>
            </p:nvSpPr>
            <p:spPr bwMode="auto">
              <a:xfrm>
                <a:off x="4011" y="3063"/>
                <a:ext cx="5" cy="5"/>
              </a:xfrm>
              <a:custGeom>
                <a:avLst/>
                <a:gdLst>
                  <a:gd name="T0" fmla="*/ 5 w 5"/>
                  <a:gd name="T1" fmla="*/ 5 h 5"/>
                  <a:gd name="T2" fmla="*/ 0 w 5"/>
                  <a:gd name="T3" fmla="*/ 0 h 5"/>
                  <a:gd name="T4" fmla="*/ 2 w 5"/>
                  <a:gd name="T5" fmla="*/ 5 h 5"/>
                  <a:gd name="T6" fmla="*/ 5 w 5"/>
                  <a:gd name="T7" fmla="*/ 5 h 5"/>
                </a:gdLst>
                <a:ahLst/>
                <a:cxnLst>
                  <a:cxn ang="0">
                    <a:pos x="T0" y="T1"/>
                  </a:cxn>
                  <a:cxn ang="0">
                    <a:pos x="T2" y="T3"/>
                  </a:cxn>
                  <a:cxn ang="0">
                    <a:pos x="T4" y="T5"/>
                  </a:cxn>
                  <a:cxn ang="0">
                    <a:pos x="T6" y="T7"/>
                  </a:cxn>
                </a:cxnLst>
                <a:rect l="0" t="0" r="r" b="b"/>
                <a:pathLst>
                  <a:path w="5" h="5">
                    <a:moveTo>
                      <a:pt x="5" y="5"/>
                    </a:moveTo>
                    <a:lnTo>
                      <a:pt x="0" y="0"/>
                    </a:lnTo>
                    <a:lnTo>
                      <a:pt x="2"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7" name="Freeform 256"/>
              <p:cNvSpPr/>
              <p:nvPr/>
            </p:nvSpPr>
            <p:spPr bwMode="auto">
              <a:xfrm>
                <a:off x="3912" y="3100"/>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8" name="Freeform 257"/>
              <p:cNvSpPr/>
              <p:nvPr/>
            </p:nvSpPr>
            <p:spPr bwMode="auto">
              <a:xfrm>
                <a:off x="3996" y="3089"/>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9" name="Oval 258"/>
              <p:cNvSpPr>
                <a:spLocks noChangeArrowheads="1"/>
              </p:cNvSpPr>
              <p:nvPr/>
            </p:nvSpPr>
            <p:spPr bwMode="auto">
              <a:xfrm>
                <a:off x="3595" y="182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0" name="Freeform 259"/>
              <p:cNvSpPr/>
              <p:nvPr/>
            </p:nvSpPr>
            <p:spPr bwMode="auto">
              <a:xfrm>
                <a:off x="3598" y="1825"/>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1" name="Freeform 260"/>
              <p:cNvSpPr/>
              <p:nvPr/>
            </p:nvSpPr>
            <p:spPr bwMode="auto">
              <a:xfrm>
                <a:off x="3918"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2" name="Freeform 261"/>
              <p:cNvSpPr/>
              <p:nvPr/>
            </p:nvSpPr>
            <p:spPr bwMode="auto">
              <a:xfrm>
                <a:off x="3924" y="3038"/>
                <a:ext cx="2" cy="2"/>
              </a:xfrm>
              <a:custGeom>
                <a:avLst/>
                <a:gdLst>
                  <a:gd name="T0" fmla="*/ 0 w 2"/>
                  <a:gd name="T1" fmla="*/ 0 h 2"/>
                  <a:gd name="T2" fmla="*/ 2 w 2"/>
                  <a:gd name="T3" fmla="*/ 2 h 2"/>
                  <a:gd name="T4" fmla="*/ 2 w 2"/>
                  <a:gd name="T5" fmla="*/ 0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3" name="Freeform 262"/>
              <p:cNvSpPr/>
              <p:nvPr/>
            </p:nvSpPr>
            <p:spPr bwMode="auto">
              <a:xfrm>
                <a:off x="3986" y="3027"/>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4" name="Freeform 263"/>
              <p:cNvSpPr/>
              <p:nvPr/>
            </p:nvSpPr>
            <p:spPr bwMode="auto">
              <a:xfrm>
                <a:off x="3899" y="3091"/>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5" name="Rectangle 264"/>
              <p:cNvSpPr>
                <a:spLocks noChangeArrowheads="1"/>
              </p:cNvSpPr>
              <p:nvPr/>
            </p:nvSpPr>
            <p:spPr bwMode="auto">
              <a:xfrm>
                <a:off x="4013" y="3004"/>
                <a:ext cx="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6" name="Freeform 265"/>
              <p:cNvSpPr/>
              <p:nvPr/>
            </p:nvSpPr>
            <p:spPr bwMode="auto">
              <a:xfrm>
                <a:off x="3903" y="3055"/>
                <a:ext cx="6"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7" name="Freeform 266"/>
              <p:cNvSpPr/>
              <p:nvPr/>
            </p:nvSpPr>
            <p:spPr bwMode="auto">
              <a:xfrm>
                <a:off x="3905" y="3055"/>
                <a:ext cx="4"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8" name="Freeform 267"/>
              <p:cNvSpPr/>
              <p:nvPr/>
            </p:nvSpPr>
            <p:spPr bwMode="auto">
              <a:xfrm>
                <a:off x="3897" y="3085"/>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9" name="Freeform 268"/>
              <p:cNvSpPr/>
              <p:nvPr/>
            </p:nvSpPr>
            <p:spPr bwMode="auto">
              <a:xfrm>
                <a:off x="3897" y="309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0" name="Freeform 269"/>
              <p:cNvSpPr/>
              <p:nvPr/>
            </p:nvSpPr>
            <p:spPr bwMode="auto">
              <a:xfrm>
                <a:off x="3984" y="3095"/>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1" name="Freeform 270"/>
              <p:cNvSpPr/>
              <p:nvPr/>
            </p:nvSpPr>
            <p:spPr bwMode="auto">
              <a:xfrm>
                <a:off x="3600"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2" name="Freeform 271"/>
              <p:cNvSpPr/>
              <p:nvPr/>
            </p:nvSpPr>
            <p:spPr bwMode="auto">
              <a:xfrm>
                <a:off x="3905" y="3100"/>
                <a:ext cx="4" cy="4"/>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3" name="Freeform 272"/>
              <p:cNvSpPr/>
              <p:nvPr/>
            </p:nvSpPr>
            <p:spPr bwMode="auto">
              <a:xfrm>
                <a:off x="4230" y="2480"/>
                <a:ext cx="4" cy="2"/>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4" name="Freeform 273"/>
              <p:cNvSpPr/>
              <p:nvPr/>
            </p:nvSpPr>
            <p:spPr bwMode="auto">
              <a:xfrm>
                <a:off x="3895" y="3080"/>
                <a:ext cx="4" cy="3"/>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5" name="Freeform 274"/>
              <p:cNvSpPr/>
              <p:nvPr/>
            </p:nvSpPr>
            <p:spPr bwMode="auto">
              <a:xfrm>
                <a:off x="4007" y="30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6" name="Freeform 275"/>
              <p:cNvSpPr/>
              <p:nvPr/>
            </p:nvSpPr>
            <p:spPr bwMode="auto">
              <a:xfrm>
                <a:off x="3598"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7" name="Freeform 276"/>
              <p:cNvSpPr/>
              <p:nvPr/>
            </p:nvSpPr>
            <p:spPr bwMode="auto">
              <a:xfrm>
                <a:off x="4005" y="3074"/>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8" name="Freeform 277"/>
              <p:cNvSpPr/>
              <p:nvPr/>
            </p:nvSpPr>
            <p:spPr bwMode="auto">
              <a:xfrm>
                <a:off x="4007" y="30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9" name="Freeform 278"/>
              <p:cNvSpPr/>
              <p:nvPr/>
            </p:nvSpPr>
            <p:spPr bwMode="auto">
              <a:xfrm>
                <a:off x="3598" y="182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0" name="Freeform 279"/>
              <p:cNvSpPr/>
              <p:nvPr/>
            </p:nvSpPr>
            <p:spPr bwMode="auto">
              <a:xfrm>
                <a:off x="3598" y="1823"/>
                <a:ext cx="2"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1" name="Freeform 280"/>
              <p:cNvSpPr/>
              <p:nvPr/>
            </p:nvSpPr>
            <p:spPr bwMode="auto">
              <a:xfrm>
                <a:off x="4009" y="308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2" name="Freeform 281"/>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3" name="Freeform 282"/>
              <p:cNvSpPr/>
              <p:nvPr/>
            </p:nvSpPr>
            <p:spPr bwMode="auto">
              <a:xfrm>
                <a:off x="3929" y="1870"/>
                <a:ext cx="4" cy="8"/>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4" name="Freeform 283"/>
              <p:cNvSpPr/>
              <p:nvPr/>
            </p:nvSpPr>
            <p:spPr bwMode="auto">
              <a:xfrm>
                <a:off x="3687" y="1579"/>
                <a:ext cx="4" cy="4"/>
              </a:xfrm>
              <a:custGeom>
                <a:avLst/>
                <a:gdLst>
                  <a:gd name="T0" fmla="*/ 0 w 4"/>
                  <a:gd name="T1" fmla="*/ 4 h 4"/>
                  <a:gd name="T2" fmla="*/ 4 w 4"/>
                  <a:gd name="T3" fmla="*/ 0 h 4"/>
                  <a:gd name="T4" fmla="*/ 0 w 4"/>
                  <a:gd name="T5" fmla="*/ 2 h 4"/>
                  <a:gd name="T6" fmla="*/ 0 w 4"/>
                  <a:gd name="T7" fmla="*/ 4 h 4"/>
                </a:gdLst>
                <a:ahLst/>
                <a:cxnLst>
                  <a:cxn ang="0">
                    <a:pos x="T0" y="T1"/>
                  </a:cxn>
                  <a:cxn ang="0">
                    <a:pos x="T2" y="T3"/>
                  </a:cxn>
                  <a:cxn ang="0">
                    <a:pos x="T4" y="T5"/>
                  </a:cxn>
                  <a:cxn ang="0">
                    <a:pos x="T6" y="T7"/>
                  </a:cxn>
                </a:cxnLst>
                <a:rect l="0" t="0" r="r" b="b"/>
                <a:pathLst>
                  <a:path w="4" h="4">
                    <a:moveTo>
                      <a:pt x="0" y="4"/>
                    </a:moveTo>
                    <a:lnTo>
                      <a:pt x="4" y="0"/>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5" name="Freeform 284"/>
              <p:cNvSpPr/>
              <p:nvPr/>
            </p:nvSpPr>
            <p:spPr bwMode="auto">
              <a:xfrm>
                <a:off x="4086" y="1583"/>
                <a:ext cx="8" cy="4"/>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6" name="Freeform 285"/>
              <p:cNvSpPr/>
              <p:nvPr/>
            </p:nvSpPr>
            <p:spPr bwMode="auto">
              <a:xfrm>
                <a:off x="3574" y="1912"/>
                <a:ext cx="2" cy="21"/>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7" name="Freeform 286"/>
              <p:cNvSpPr>
                <a:spLocks noEditPoints="1"/>
              </p:cNvSpPr>
              <p:nvPr/>
            </p:nvSpPr>
            <p:spPr bwMode="auto">
              <a:xfrm>
                <a:off x="3559" y="1774"/>
                <a:ext cx="77" cy="91"/>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8" name="Freeform 287"/>
              <p:cNvSpPr/>
              <p:nvPr/>
            </p:nvSpPr>
            <p:spPr bwMode="auto">
              <a:xfrm>
                <a:off x="3608" y="1908"/>
                <a:ext cx="4" cy="6"/>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9" name="Freeform 288"/>
              <p:cNvSpPr/>
              <p:nvPr/>
            </p:nvSpPr>
            <p:spPr bwMode="auto">
              <a:xfrm>
                <a:off x="4113" y="1587"/>
                <a:ext cx="4" cy="5"/>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0" name="Freeform 289"/>
              <p:cNvSpPr/>
              <p:nvPr/>
            </p:nvSpPr>
            <p:spPr bwMode="auto">
              <a:xfrm>
                <a:off x="3593" y="18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1" name="Freeform 290"/>
              <p:cNvSpPr/>
              <p:nvPr/>
            </p:nvSpPr>
            <p:spPr bwMode="auto">
              <a:xfrm>
                <a:off x="4251" y="1730"/>
                <a:ext cx="4" cy="4"/>
              </a:xfrm>
              <a:custGeom>
                <a:avLst/>
                <a:gdLst>
                  <a:gd name="T0" fmla="*/ 0 w 4"/>
                  <a:gd name="T1" fmla="*/ 2 h 4"/>
                  <a:gd name="T2" fmla="*/ 2 w 4"/>
                  <a:gd name="T3" fmla="*/ 4 h 4"/>
                  <a:gd name="T4" fmla="*/ 4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2" y="4"/>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2" name="Freeform 291"/>
              <p:cNvSpPr/>
              <p:nvPr/>
            </p:nvSpPr>
            <p:spPr bwMode="auto">
              <a:xfrm>
                <a:off x="3980" y="24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3" name="Freeform 292"/>
              <p:cNvSpPr/>
              <p:nvPr/>
            </p:nvSpPr>
            <p:spPr bwMode="auto">
              <a:xfrm>
                <a:off x="3980" y="2446"/>
                <a:ext cx="4" cy="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4" name="Freeform 293"/>
              <p:cNvSpPr/>
              <p:nvPr/>
            </p:nvSpPr>
            <p:spPr bwMode="auto">
              <a:xfrm>
                <a:off x="4062" y="2253"/>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5" name="Freeform 294"/>
              <p:cNvSpPr/>
              <p:nvPr/>
            </p:nvSpPr>
            <p:spPr bwMode="auto">
              <a:xfrm>
                <a:off x="4162" y="220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6" name="Freeform 295"/>
              <p:cNvSpPr/>
              <p:nvPr/>
            </p:nvSpPr>
            <p:spPr bwMode="auto">
              <a:xfrm>
                <a:off x="4164" y="2139"/>
                <a:ext cx="4" cy="2"/>
              </a:xfrm>
              <a:custGeom>
                <a:avLst/>
                <a:gdLst>
                  <a:gd name="T0" fmla="*/ 4 w 4"/>
                  <a:gd name="T1" fmla="*/ 2 h 2"/>
                  <a:gd name="T2" fmla="*/ 4 w 4"/>
                  <a:gd name="T3" fmla="*/ 0 h 2"/>
                  <a:gd name="T4" fmla="*/ 0 w 4"/>
                  <a:gd name="T5" fmla="*/ 2 h 2"/>
                  <a:gd name="T6" fmla="*/ 4 w 4"/>
                  <a:gd name="T7" fmla="*/ 2 h 2"/>
                </a:gdLst>
                <a:ahLst/>
                <a:cxnLst>
                  <a:cxn ang="0">
                    <a:pos x="T0" y="T1"/>
                  </a:cxn>
                  <a:cxn ang="0">
                    <a:pos x="T2" y="T3"/>
                  </a:cxn>
                  <a:cxn ang="0">
                    <a:pos x="T4" y="T5"/>
                  </a:cxn>
                  <a:cxn ang="0">
                    <a:pos x="T6" y="T7"/>
                  </a:cxn>
                </a:cxnLst>
                <a:rect l="0" t="0" r="r" b="b"/>
                <a:pathLst>
                  <a:path w="4" h="2">
                    <a:moveTo>
                      <a:pt x="4" y="2"/>
                    </a:moveTo>
                    <a:lnTo>
                      <a:pt x="4" y="0"/>
                    </a:lnTo>
                    <a:lnTo>
                      <a:pt x="0" y="2"/>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7" name="Freeform 296"/>
              <p:cNvSpPr/>
              <p:nvPr/>
            </p:nvSpPr>
            <p:spPr bwMode="auto">
              <a:xfrm>
                <a:off x="3606" y="1819"/>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8" name="Oval 297"/>
              <p:cNvSpPr>
                <a:spLocks noChangeArrowheads="1"/>
              </p:cNvSpPr>
              <p:nvPr/>
            </p:nvSpPr>
            <p:spPr bwMode="auto">
              <a:xfrm>
                <a:off x="3598"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9" name="Oval 298"/>
              <p:cNvSpPr>
                <a:spLocks noChangeArrowheads="1"/>
              </p:cNvSpPr>
              <p:nvPr/>
            </p:nvSpPr>
            <p:spPr bwMode="auto">
              <a:xfrm>
                <a:off x="3600"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0" name="Freeform 299"/>
              <p:cNvSpPr/>
              <p:nvPr/>
            </p:nvSpPr>
            <p:spPr bwMode="auto">
              <a:xfrm>
                <a:off x="3598" y="1817"/>
                <a:ext cx="2"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1" name="Oval 300"/>
              <p:cNvSpPr>
                <a:spLocks noChangeArrowheads="1"/>
              </p:cNvSpPr>
              <p:nvPr/>
            </p:nvSpPr>
            <p:spPr bwMode="auto">
              <a:xfrm>
                <a:off x="3602" y="181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2" name="Freeform 301"/>
              <p:cNvSpPr/>
              <p:nvPr/>
            </p:nvSpPr>
            <p:spPr bwMode="auto">
              <a:xfrm>
                <a:off x="3602" y="1817"/>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3" name="Freeform 302"/>
              <p:cNvSpPr/>
              <p:nvPr/>
            </p:nvSpPr>
            <p:spPr bwMode="auto">
              <a:xfrm>
                <a:off x="3602" y="181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4" name="Oval 303"/>
              <p:cNvSpPr>
                <a:spLocks noChangeArrowheads="1"/>
              </p:cNvSpPr>
              <p:nvPr/>
            </p:nvSpPr>
            <p:spPr bwMode="auto">
              <a:xfrm>
                <a:off x="3593" y="181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5" name="Freeform 304"/>
              <p:cNvSpPr/>
              <p:nvPr/>
            </p:nvSpPr>
            <p:spPr bwMode="auto">
              <a:xfrm>
                <a:off x="3598" y="1814"/>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6" name="Freeform 305"/>
              <p:cNvSpPr/>
              <p:nvPr/>
            </p:nvSpPr>
            <p:spPr bwMode="auto">
              <a:xfrm>
                <a:off x="3598" y="1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7" name="Oval 306"/>
              <p:cNvSpPr>
                <a:spLocks noChangeArrowheads="1"/>
              </p:cNvSpPr>
              <p:nvPr/>
            </p:nvSpPr>
            <p:spPr bwMode="auto">
              <a:xfrm>
                <a:off x="3612" y="182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8" name="Freeform 307"/>
              <p:cNvSpPr/>
              <p:nvPr/>
            </p:nvSpPr>
            <p:spPr bwMode="auto">
              <a:xfrm>
                <a:off x="3977" y="247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9" name="Freeform 308"/>
              <p:cNvSpPr/>
              <p:nvPr/>
            </p:nvSpPr>
            <p:spPr bwMode="auto">
              <a:xfrm>
                <a:off x="3595" y="1812"/>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0" name="Freeform 309"/>
              <p:cNvSpPr/>
              <p:nvPr/>
            </p:nvSpPr>
            <p:spPr bwMode="auto">
              <a:xfrm>
                <a:off x="3598" y="1814"/>
                <a:ext cx="0" cy="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1" name="Freeform 310"/>
              <p:cNvSpPr/>
              <p:nvPr/>
            </p:nvSpPr>
            <p:spPr bwMode="auto">
              <a:xfrm>
                <a:off x="3967" y="2491"/>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2" name="Freeform 311"/>
              <p:cNvSpPr/>
              <p:nvPr/>
            </p:nvSpPr>
            <p:spPr bwMode="auto">
              <a:xfrm>
                <a:off x="3825" y="2268"/>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3" name="Freeform 312"/>
              <p:cNvSpPr/>
              <p:nvPr/>
            </p:nvSpPr>
            <p:spPr bwMode="auto">
              <a:xfrm>
                <a:off x="3810" y="2268"/>
                <a:ext cx="8" cy="2"/>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4" name="Freeform 313"/>
              <p:cNvSpPr/>
              <p:nvPr/>
            </p:nvSpPr>
            <p:spPr bwMode="auto">
              <a:xfrm>
                <a:off x="3835" y="2275"/>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5" name="Freeform 314"/>
              <p:cNvSpPr/>
              <p:nvPr/>
            </p:nvSpPr>
            <p:spPr bwMode="auto">
              <a:xfrm>
                <a:off x="3833" y="2268"/>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6" name="Freeform 315"/>
              <p:cNvSpPr/>
              <p:nvPr/>
            </p:nvSpPr>
            <p:spPr bwMode="auto">
              <a:xfrm>
                <a:off x="3833" y="2328"/>
                <a:ext cx="9" cy="2"/>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7" name="Freeform 316"/>
              <p:cNvSpPr/>
              <p:nvPr/>
            </p:nvSpPr>
            <p:spPr bwMode="auto">
              <a:xfrm>
                <a:off x="3837" y="2330"/>
                <a:ext cx="5"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8" name="Freeform 317"/>
              <p:cNvSpPr/>
              <p:nvPr/>
            </p:nvSpPr>
            <p:spPr bwMode="auto">
              <a:xfrm>
                <a:off x="3839" y="2328"/>
                <a:ext cx="5"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9" name="Freeform 318"/>
              <p:cNvSpPr/>
              <p:nvPr/>
            </p:nvSpPr>
            <p:spPr bwMode="auto">
              <a:xfrm>
                <a:off x="3827" y="2268"/>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0" name="Freeform 319"/>
              <p:cNvSpPr/>
              <p:nvPr/>
            </p:nvSpPr>
            <p:spPr bwMode="auto">
              <a:xfrm>
                <a:off x="3729" y="2856"/>
                <a:ext cx="6" cy="4"/>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1" name="Freeform 320"/>
              <p:cNvSpPr/>
              <p:nvPr/>
            </p:nvSpPr>
            <p:spPr bwMode="auto">
              <a:xfrm>
                <a:off x="3731" y="2854"/>
                <a:ext cx="2" cy="4"/>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2" name="Freeform 321"/>
              <p:cNvSpPr/>
              <p:nvPr/>
            </p:nvSpPr>
            <p:spPr bwMode="auto">
              <a:xfrm>
                <a:off x="3897" y="2822"/>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3" name="Freeform 322"/>
              <p:cNvSpPr/>
              <p:nvPr/>
            </p:nvSpPr>
            <p:spPr bwMode="auto">
              <a:xfrm>
                <a:off x="4007" y="2790"/>
                <a:ext cx="2" cy="4"/>
              </a:xfrm>
              <a:custGeom>
                <a:avLst/>
                <a:gdLst>
                  <a:gd name="T0" fmla="*/ 2 w 2"/>
                  <a:gd name="T1" fmla="*/ 4 h 4"/>
                  <a:gd name="T2" fmla="*/ 2 w 2"/>
                  <a:gd name="T3" fmla="*/ 4 h 4"/>
                  <a:gd name="T4" fmla="*/ 0 w 2"/>
                  <a:gd name="T5" fmla="*/ 0 h 4"/>
                  <a:gd name="T6" fmla="*/ 2 w 2"/>
                  <a:gd name="T7" fmla="*/ 4 h 4"/>
                </a:gdLst>
                <a:ahLst/>
                <a:cxnLst>
                  <a:cxn ang="0">
                    <a:pos x="T0" y="T1"/>
                  </a:cxn>
                  <a:cxn ang="0">
                    <a:pos x="T2" y="T3"/>
                  </a:cxn>
                  <a:cxn ang="0">
                    <a:pos x="T4" y="T5"/>
                  </a:cxn>
                  <a:cxn ang="0">
                    <a:pos x="T6" y="T7"/>
                  </a:cxn>
                </a:cxnLst>
                <a:rect l="0" t="0" r="r" b="b"/>
                <a:pathLst>
                  <a:path w="2" h="4">
                    <a:moveTo>
                      <a:pt x="2" y="4"/>
                    </a:moveTo>
                    <a:lnTo>
                      <a:pt x="2" y="4"/>
                    </a:lnTo>
                    <a:lnTo>
                      <a:pt x="0" y="0"/>
                    </a:ln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4" name="Freeform 323"/>
              <p:cNvSpPr/>
              <p:nvPr/>
            </p:nvSpPr>
            <p:spPr bwMode="auto">
              <a:xfrm>
                <a:off x="3971" y="2813"/>
                <a:ext cx="2" cy="4"/>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5" name="Freeform 324"/>
              <p:cNvSpPr/>
              <p:nvPr/>
            </p:nvSpPr>
            <p:spPr bwMode="auto">
              <a:xfrm>
                <a:off x="3969" y="2501"/>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6" name="Freeform 325"/>
              <p:cNvSpPr/>
              <p:nvPr/>
            </p:nvSpPr>
            <p:spPr bwMode="auto">
              <a:xfrm>
                <a:off x="3850" y="28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7" name="Freeform 326"/>
              <p:cNvSpPr/>
              <p:nvPr/>
            </p:nvSpPr>
            <p:spPr bwMode="auto">
              <a:xfrm>
                <a:off x="3668" y="2060"/>
                <a:ext cx="8" cy="17"/>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8" name="Freeform 327"/>
              <p:cNvSpPr/>
              <p:nvPr/>
            </p:nvSpPr>
            <p:spPr bwMode="auto">
              <a:xfrm>
                <a:off x="3837" y="232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9" name="Freeform 328"/>
              <p:cNvSpPr/>
              <p:nvPr/>
            </p:nvSpPr>
            <p:spPr bwMode="auto">
              <a:xfrm>
                <a:off x="3965" y="2504"/>
                <a:ext cx="4" cy="2"/>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0" name="Freeform 329"/>
              <p:cNvSpPr/>
              <p:nvPr/>
            </p:nvSpPr>
            <p:spPr bwMode="auto">
              <a:xfrm>
                <a:off x="3973" y="2476"/>
                <a:ext cx="2" cy="2"/>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1" name="Freeform 330"/>
              <p:cNvSpPr/>
              <p:nvPr/>
            </p:nvSpPr>
            <p:spPr bwMode="auto">
              <a:xfrm>
                <a:off x="3965" y="2497"/>
                <a:ext cx="10" cy="4"/>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2" name="Freeform 331"/>
              <p:cNvSpPr/>
              <p:nvPr/>
            </p:nvSpPr>
            <p:spPr bwMode="auto">
              <a:xfrm>
                <a:off x="3835" y="2474"/>
                <a:ext cx="4"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3" name="Freeform 332"/>
              <p:cNvSpPr/>
              <p:nvPr/>
            </p:nvSpPr>
            <p:spPr bwMode="auto">
              <a:xfrm>
                <a:off x="3829" y="2345"/>
                <a:ext cx="4"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4" name="Freeform 333"/>
              <p:cNvSpPr/>
              <p:nvPr/>
            </p:nvSpPr>
            <p:spPr bwMode="auto">
              <a:xfrm>
                <a:off x="3831" y="23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5" name="Freeform 334"/>
              <p:cNvSpPr/>
              <p:nvPr/>
            </p:nvSpPr>
            <p:spPr bwMode="auto">
              <a:xfrm>
                <a:off x="3850" y="2491"/>
                <a:ext cx="4" cy="2"/>
              </a:xfrm>
              <a:custGeom>
                <a:avLst/>
                <a:gdLst>
                  <a:gd name="T0" fmla="*/ 0 w 4"/>
                  <a:gd name="T1" fmla="*/ 2 h 2"/>
                  <a:gd name="T2" fmla="*/ 0 w 4"/>
                  <a:gd name="T3" fmla="*/ 2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lnTo>
                      <a:pt x="0" y="2"/>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6" name="Freeform 335"/>
              <p:cNvSpPr/>
              <p:nvPr/>
            </p:nvSpPr>
            <p:spPr bwMode="auto">
              <a:xfrm>
                <a:off x="3835" y="233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7" name="Rectangle 336"/>
              <p:cNvSpPr>
                <a:spLocks noChangeArrowheads="1"/>
              </p:cNvSpPr>
              <p:nvPr/>
            </p:nvSpPr>
            <p:spPr bwMode="auto">
              <a:xfrm>
                <a:off x="3835" y="2434"/>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8" name="Freeform 337"/>
              <p:cNvSpPr/>
              <p:nvPr/>
            </p:nvSpPr>
            <p:spPr bwMode="auto">
              <a:xfrm>
                <a:off x="3831" y="2349"/>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9" name="Freeform 338"/>
              <p:cNvSpPr/>
              <p:nvPr/>
            </p:nvSpPr>
            <p:spPr bwMode="auto">
              <a:xfrm>
                <a:off x="3602" y="182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0" name="Freeform 339"/>
              <p:cNvSpPr/>
              <p:nvPr/>
            </p:nvSpPr>
            <p:spPr bwMode="auto">
              <a:xfrm>
                <a:off x="3905" y="22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1" name="Freeform 340"/>
              <p:cNvSpPr/>
              <p:nvPr/>
            </p:nvSpPr>
            <p:spPr bwMode="auto">
              <a:xfrm>
                <a:off x="3778" y="297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2" name="Freeform 341"/>
              <p:cNvSpPr/>
              <p:nvPr/>
            </p:nvSpPr>
            <p:spPr bwMode="auto">
              <a:xfrm>
                <a:off x="3746" y="2826"/>
                <a:ext cx="399" cy="167"/>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3" name="Freeform 342"/>
              <p:cNvSpPr/>
              <p:nvPr/>
            </p:nvSpPr>
            <p:spPr bwMode="auto">
              <a:xfrm>
                <a:off x="3757" y="2934"/>
                <a:ext cx="2" cy="2"/>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4" name="Freeform 343"/>
              <p:cNvSpPr/>
              <p:nvPr/>
            </p:nvSpPr>
            <p:spPr bwMode="auto">
              <a:xfrm>
                <a:off x="4226" y="2525"/>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5" name="Freeform 344"/>
              <p:cNvSpPr/>
              <p:nvPr/>
            </p:nvSpPr>
            <p:spPr bwMode="auto">
              <a:xfrm>
                <a:off x="3752" y="2940"/>
                <a:ext cx="3" cy="3"/>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6" name="Freeform 345"/>
              <p:cNvSpPr/>
              <p:nvPr/>
            </p:nvSpPr>
            <p:spPr bwMode="auto">
              <a:xfrm>
                <a:off x="3975" y="29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7" name="Freeform 346"/>
              <p:cNvSpPr/>
              <p:nvPr/>
            </p:nvSpPr>
            <p:spPr bwMode="auto">
              <a:xfrm>
                <a:off x="3905" y="22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8" name="Freeform 347"/>
              <p:cNvSpPr/>
              <p:nvPr/>
            </p:nvSpPr>
            <p:spPr bwMode="auto">
              <a:xfrm>
                <a:off x="4289" y="255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9" name="Freeform 348"/>
              <p:cNvSpPr/>
              <p:nvPr/>
            </p:nvSpPr>
            <p:spPr bwMode="auto">
              <a:xfrm>
                <a:off x="3899" y="2262"/>
                <a:ext cx="2" cy="2"/>
              </a:xfrm>
              <a:custGeom>
                <a:avLst/>
                <a:gdLst>
                  <a:gd name="T0" fmla="*/ 2 w 2"/>
                  <a:gd name="T1" fmla="*/ 0 h 2"/>
                  <a:gd name="T2" fmla="*/ 0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0" name="Freeform 349"/>
              <p:cNvSpPr/>
              <p:nvPr/>
            </p:nvSpPr>
            <p:spPr bwMode="auto">
              <a:xfrm>
                <a:off x="3939" y="2926"/>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1" name="Freeform 350"/>
              <p:cNvSpPr/>
              <p:nvPr/>
            </p:nvSpPr>
            <p:spPr bwMode="auto">
              <a:xfrm>
                <a:off x="3888" y="2281"/>
                <a:ext cx="2" cy="4"/>
              </a:xfrm>
              <a:custGeom>
                <a:avLst/>
                <a:gdLst>
                  <a:gd name="T0" fmla="*/ 2 w 2"/>
                  <a:gd name="T1" fmla="*/ 0 h 4"/>
                  <a:gd name="T2" fmla="*/ 2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2" y="0"/>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2" name="Freeform 351"/>
              <p:cNvSpPr/>
              <p:nvPr/>
            </p:nvSpPr>
            <p:spPr bwMode="auto">
              <a:xfrm>
                <a:off x="3842" y="227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3" name="Freeform 352"/>
              <p:cNvSpPr/>
              <p:nvPr/>
            </p:nvSpPr>
            <p:spPr bwMode="auto">
              <a:xfrm>
                <a:off x="3844" y="226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4" name="Freeform 353"/>
              <p:cNvSpPr/>
              <p:nvPr/>
            </p:nvSpPr>
            <p:spPr bwMode="auto">
              <a:xfrm>
                <a:off x="3899" y="2272"/>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5" name="Freeform 354"/>
              <p:cNvSpPr/>
              <p:nvPr/>
            </p:nvSpPr>
            <p:spPr bwMode="auto">
              <a:xfrm>
                <a:off x="3776" y="29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6" name="Freeform 355"/>
              <p:cNvSpPr/>
              <p:nvPr/>
            </p:nvSpPr>
            <p:spPr bwMode="auto">
              <a:xfrm>
                <a:off x="3795" y="2985"/>
                <a:ext cx="2" cy="6"/>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7" name="Freeform 356"/>
              <p:cNvSpPr/>
              <p:nvPr/>
            </p:nvSpPr>
            <p:spPr bwMode="auto">
              <a:xfrm>
                <a:off x="3765" y="2972"/>
                <a:ext cx="7" cy="2"/>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8" name="Freeform 357"/>
              <p:cNvSpPr/>
              <p:nvPr/>
            </p:nvSpPr>
            <p:spPr bwMode="auto">
              <a:xfrm>
                <a:off x="3803" y="2985"/>
                <a:ext cx="3"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9" name="Freeform 358"/>
              <p:cNvSpPr/>
              <p:nvPr/>
            </p:nvSpPr>
            <p:spPr bwMode="auto">
              <a:xfrm>
                <a:off x="3479"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0" name="Freeform 359"/>
              <p:cNvSpPr/>
              <p:nvPr/>
            </p:nvSpPr>
            <p:spPr bwMode="auto">
              <a:xfrm>
                <a:off x="3761" y="2966"/>
                <a:ext cx="2" cy="4"/>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1" name="Freeform 360"/>
              <p:cNvSpPr/>
              <p:nvPr/>
            </p:nvSpPr>
            <p:spPr bwMode="auto">
              <a:xfrm>
                <a:off x="3943" y="2966"/>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2" name="Freeform 361"/>
              <p:cNvSpPr/>
              <p:nvPr/>
            </p:nvSpPr>
            <p:spPr bwMode="auto">
              <a:xfrm>
                <a:off x="4003" y="294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3" name="Freeform 362"/>
              <p:cNvSpPr/>
              <p:nvPr/>
            </p:nvSpPr>
            <p:spPr bwMode="auto">
              <a:xfrm>
                <a:off x="4003" y="294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4" name="Freeform 363"/>
              <p:cNvSpPr/>
              <p:nvPr/>
            </p:nvSpPr>
            <p:spPr bwMode="auto">
              <a:xfrm>
                <a:off x="3996" y="2951"/>
                <a:ext cx="3"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5" name="Freeform 364"/>
              <p:cNvSpPr/>
              <p:nvPr/>
            </p:nvSpPr>
            <p:spPr bwMode="auto">
              <a:xfrm>
                <a:off x="3757" y="3023"/>
                <a:ext cx="4" cy="4"/>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6" name="Freeform 365"/>
              <p:cNvSpPr/>
              <p:nvPr/>
            </p:nvSpPr>
            <p:spPr bwMode="auto">
              <a:xfrm>
                <a:off x="4003" y="2949"/>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7" name="Freeform 366"/>
              <p:cNvSpPr/>
              <p:nvPr/>
            </p:nvSpPr>
            <p:spPr bwMode="auto">
              <a:xfrm>
                <a:off x="3869" y="29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8" name="Freeform 367"/>
              <p:cNvSpPr/>
              <p:nvPr/>
            </p:nvSpPr>
            <p:spPr bwMode="auto">
              <a:xfrm>
                <a:off x="4026" y="2926"/>
                <a:ext cx="2" cy="4"/>
              </a:xfrm>
              <a:custGeom>
                <a:avLst/>
                <a:gdLst>
                  <a:gd name="T0" fmla="*/ 0 w 2"/>
                  <a:gd name="T1" fmla="*/ 0 h 4"/>
                  <a:gd name="T2" fmla="*/ 2 w 2"/>
                  <a:gd name="T3" fmla="*/ 4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2" y="4"/>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9" name="Rectangle 368"/>
              <p:cNvSpPr>
                <a:spLocks noChangeArrowheads="1"/>
              </p:cNvSpPr>
              <p:nvPr/>
            </p:nvSpPr>
            <p:spPr bwMode="auto">
              <a:xfrm>
                <a:off x="4275" y="2542"/>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0" name="Oval 369"/>
              <p:cNvSpPr>
                <a:spLocks noChangeArrowheads="1"/>
              </p:cNvSpPr>
              <p:nvPr/>
            </p:nvSpPr>
            <p:spPr bwMode="auto">
              <a:xfrm>
                <a:off x="3472" y="20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1" name="Freeform 370"/>
              <p:cNvSpPr/>
              <p:nvPr/>
            </p:nvSpPr>
            <p:spPr bwMode="auto">
              <a:xfrm>
                <a:off x="4219" y="2518"/>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2" name="Freeform 371"/>
              <p:cNvSpPr/>
              <p:nvPr/>
            </p:nvSpPr>
            <p:spPr bwMode="auto">
              <a:xfrm>
                <a:off x="4230" y="2525"/>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3" name="Freeform 372"/>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4" name="Freeform 373"/>
              <p:cNvSpPr/>
              <p:nvPr/>
            </p:nvSpPr>
            <p:spPr bwMode="auto">
              <a:xfrm>
                <a:off x="4217" y="2482"/>
                <a:ext cx="145" cy="117"/>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5" name="Freeform 374"/>
              <p:cNvSpPr/>
              <p:nvPr/>
            </p:nvSpPr>
            <p:spPr bwMode="auto">
              <a:xfrm>
                <a:off x="3472" y="2077"/>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6" name="Freeform 375"/>
              <p:cNvSpPr/>
              <p:nvPr/>
            </p:nvSpPr>
            <p:spPr bwMode="auto">
              <a:xfrm>
                <a:off x="4219" y="2506"/>
                <a:ext cx="2" cy="4"/>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7" name="Freeform 376"/>
              <p:cNvSpPr/>
              <p:nvPr/>
            </p:nvSpPr>
            <p:spPr bwMode="auto">
              <a:xfrm>
                <a:off x="4228" y="2482"/>
                <a:ext cx="6" cy="3"/>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8" name="Freeform 377"/>
              <p:cNvSpPr/>
              <p:nvPr/>
            </p:nvSpPr>
            <p:spPr bwMode="auto">
              <a:xfrm>
                <a:off x="3472" y="2073"/>
                <a:ext cx="0" cy="2"/>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9" name="Freeform 378"/>
              <p:cNvSpPr/>
              <p:nvPr/>
            </p:nvSpPr>
            <p:spPr bwMode="auto">
              <a:xfrm>
                <a:off x="3472"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0" name="Freeform 379"/>
              <p:cNvSpPr/>
              <p:nvPr/>
            </p:nvSpPr>
            <p:spPr bwMode="auto">
              <a:xfrm>
                <a:off x="4219" y="2510"/>
                <a:ext cx="5"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1" name="Freeform 380"/>
              <p:cNvSpPr/>
              <p:nvPr/>
            </p:nvSpPr>
            <p:spPr bwMode="auto">
              <a:xfrm>
                <a:off x="4221" y="2514"/>
                <a:ext cx="3" cy="4"/>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2" name="Oval 381"/>
              <p:cNvSpPr>
                <a:spLocks noChangeArrowheads="1"/>
              </p:cNvSpPr>
              <p:nvPr/>
            </p:nvSpPr>
            <p:spPr bwMode="auto">
              <a:xfrm>
                <a:off x="3905" y="22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3" name="Freeform 382"/>
              <p:cNvSpPr/>
              <p:nvPr/>
            </p:nvSpPr>
            <p:spPr bwMode="auto">
              <a:xfrm>
                <a:off x="4217" y="2510"/>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4" name="Freeform 383"/>
              <p:cNvSpPr/>
              <p:nvPr/>
            </p:nvSpPr>
            <p:spPr bwMode="auto">
              <a:xfrm>
                <a:off x="4296" y="2552"/>
                <a:ext cx="0" cy="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5" name="Freeform 384"/>
              <p:cNvSpPr/>
              <p:nvPr/>
            </p:nvSpPr>
            <p:spPr bwMode="auto">
              <a:xfrm>
                <a:off x="4289" y="25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6" name="Freeform 385"/>
              <p:cNvSpPr/>
              <p:nvPr/>
            </p:nvSpPr>
            <p:spPr bwMode="auto">
              <a:xfrm>
                <a:off x="4296" y="2552"/>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7" name="Freeform 386"/>
              <p:cNvSpPr/>
              <p:nvPr/>
            </p:nvSpPr>
            <p:spPr bwMode="auto">
              <a:xfrm>
                <a:off x="4306" y="2555"/>
                <a:ext cx="2" cy="4"/>
              </a:xfrm>
              <a:custGeom>
                <a:avLst/>
                <a:gdLst>
                  <a:gd name="T0" fmla="*/ 0 w 2"/>
                  <a:gd name="T1" fmla="*/ 4 h 4"/>
                  <a:gd name="T2" fmla="*/ 0 w 2"/>
                  <a:gd name="T3" fmla="*/ 4 h 4"/>
                  <a:gd name="T4" fmla="*/ 2 w 2"/>
                  <a:gd name="T5" fmla="*/ 0 h 4"/>
                  <a:gd name="T6" fmla="*/ 0 w 2"/>
                  <a:gd name="T7" fmla="*/ 4 h 4"/>
                </a:gdLst>
                <a:ahLst/>
                <a:cxnLst>
                  <a:cxn ang="0">
                    <a:pos x="T0" y="T1"/>
                  </a:cxn>
                  <a:cxn ang="0">
                    <a:pos x="T2" y="T3"/>
                  </a:cxn>
                  <a:cxn ang="0">
                    <a:pos x="T4" y="T5"/>
                  </a:cxn>
                  <a:cxn ang="0">
                    <a:pos x="T6" y="T7"/>
                  </a:cxn>
                </a:cxnLst>
                <a:rect l="0" t="0" r="r" b="b"/>
                <a:pathLst>
                  <a:path w="2" h="4">
                    <a:moveTo>
                      <a:pt x="0" y="4"/>
                    </a:moveTo>
                    <a:lnTo>
                      <a:pt x="0" y="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8" name="Freeform 387"/>
              <p:cNvSpPr/>
              <p:nvPr/>
            </p:nvSpPr>
            <p:spPr bwMode="auto">
              <a:xfrm>
                <a:off x="3903" y="2275"/>
                <a:ext cx="2"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9" name="Freeform 388"/>
              <p:cNvSpPr/>
              <p:nvPr/>
            </p:nvSpPr>
            <p:spPr bwMode="auto">
              <a:xfrm>
                <a:off x="3901" y="25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0" name="Freeform 389"/>
              <p:cNvSpPr/>
              <p:nvPr/>
            </p:nvSpPr>
            <p:spPr bwMode="auto">
              <a:xfrm>
                <a:off x="4285" y="2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1" name="Freeform 390"/>
              <p:cNvSpPr/>
              <p:nvPr/>
            </p:nvSpPr>
            <p:spPr bwMode="auto">
              <a:xfrm>
                <a:off x="3472"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2" name="Rectangle 391"/>
              <p:cNvSpPr>
                <a:spLocks noChangeArrowheads="1"/>
              </p:cNvSpPr>
              <p:nvPr/>
            </p:nvSpPr>
            <p:spPr bwMode="auto">
              <a:xfrm>
                <a:off x="3472" y="207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3" name="Freeform 392"/>
              <p:cNvSpPr/>
              <p:nvPr/>
            </p:nvSpPr>
            <p:spPr bwMode="auto">
              <a:xfrm>
                <a:off x="4277" y="249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4" name="Freeform 393"/>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5" name="Freeform 394"/>
              <p:cNvSpPr/>
              <p:nvPr/>
            </p:nvSpPr>
            <p:spPr bwMode="auto">
              <a:xfrm>
                <a:off x="4255" y="25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6" name="Freeform 395"/>
              <p:cNvSpPr/>
              <p:nvPr/>
            </p:nvSpPr>
            <p:spPr bwMode="auto">
              <a:xfrm>
                <a:off x="3678" y="2461"/>
                <a:ext cx="19" cy="13"/>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7" name="Freeform 396"/>
              <p:cNvSpPr/>
              <p:nvPr/>
            </p:nvSpPr>
            <p:spPr bwMode="auto">
              <a:xfrm>
                <a:off x="3496" y="2319"/>
                <a:ext cx="4" cy="6"/>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8" name="Freeform 397"/>
              <p:cNvSpPr/>
              <p:nvPr/>
            </p:nvSpPr>
            <p:spPr bwMode="auto">
              <a:xfrm>
                <a:off x="3483" y="2156"/>
                <a:ext cx="6" cy="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9" name="Freeform 398"/>
              <p:cNvSpPr/>
              <p:nvPr/>
            </p:nvSpPr>
            <p:spPr bwMode="auto">
              <a:xfrm>
                <a:off x="3534" y="2347"/>
                <a:ext cx="13" cy="6"/>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0" name="Freeform 399"/>
              <p:cNvSpPr/>
              <p:nvPr/>
            </p:nvSpPr>
            <p:spPr bwMode="auto">
              <a:xfrm>
                <a:off x="3466" y="2090"/>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1" name="Freeform 400"/>
              <p:cNvSpPr/>
              <p:nvPr/>
            </p:nvSpPr>
            <p:spPr bwMode="auto">
              <a:xfrm>
                <a:off x="3466" y="2103"/>
                <a:ext cx="4"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2" name="Freeform 401"/>
              <p:cNvSpPr/>
              <p:nvPr/>
            </p:nvSpPr>
            <p:spPr bwMode="auto">
              <a:xfrm>
                <a:off x="3477" y="2152"/>
                <a:ext cx="4" cy="8"/>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3" name="Freeform 402"/>
              <p:cNvSpPr/>
              <p:nvPr/>
            </p:nvSpPr>
            <p:spPr bwMode="auto">
              <a:xfrm>
                <a:off x="3466" y="2096"/>
                <a:ext cx="8" cy="5"/>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4" name="Freeform 403"/>
              <p:cNvSpPr/>
              <p:nvPr/>
            </p:nvSpPr>
            <p:spPr bwMode="auto">
              <a:xfrm>
                <a:off x="3470" y="210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5" name="Freeform 404"/>
              <p:cNvSpPr/>
              <p:nvPr/>
            </p:nvSpPr>
            <p:spPr bwMode="auto">
              <a:xfrm>
                <a:off x="3718" y="2501"/>
                <a:ext cx="5" cy="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6" name="Freeform 405"/>
              <p:cNvSpPr/>
              <p:nvPr/>
            </p:nvSpPr>
            <p:spPr bwMode="auto">
              <a:xfrm>
                <a:off x="3629" y="2417"/>
                <a:ext cx="7" cy="6"/>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sp>
          <p:nvSpPr>
            <p:cNvPr id="21" name="Freeform 407"/>
            <p:cNvSpPr/>
            <p:nvPr/>
          </p:nvSpPr>
          <p:spPr bwMode="auto">
            <a:xfrm>
              <a:off x="3716" y="2495"/>
              <a:ext cx="5"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 name="Freeform 408"/>
            <p:cNvSpPr/>
            <p:nvPr/>
          </p:nvSpPr>
          <p:spPr bwMode="auto">
            <a:xfrm>
              <a:off x="3706" y="2480"/>
              <a:ext cx="10" cy="15"/>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 name="Freeform 409"/>
            <p:cNvSpPr/>
            <p:nvPr/>
          </p:nvSpPr>
          <p:spPr bwMode="auto">
            <a:xfrm>
              <a:off x="3782" y="3038"/>
              <a:ext cx="2" cy="4"/>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 name="Freeform 410"/>
            <p:cNvSpPr/>
            <p:nvPr/>
          </p:nvSpPr>
          <p:spPr bwMode="auto">
            <a:xfrm>
              <a:off x="3631" y="2249"/>
              <a:ext cx="3" cy="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 name="Freeform 411"/>
            <p:cNvSpPr/>
            <p:nvPr/>
          </p:nvSpPr>
          <p:spPr bwMode="auto">
            <a:xfrm>
              <a:off x="3988" y="3019"/>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 name="Freeform 412"/>
            <p:cNvSpPr/>
            <p:nvPr/>
          </p:nvSpPr>
          <p:spPr bwMode="auto">
            <a:xfrm>
              <a:off x="3856" y="3002"/>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 name="Freeform 413"/>
            <p:cNvSpPr/>
            <p:nvPr/>
          </p:nvSpPr>
          <p:spPr bwMode="auto">
            <a:xfrm>
              <a:off x="3924" y="2998"/>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 name="Freeform 414"/>
            <p:cNvSpPr/>
            <p:nvPr/>
          </p:nvSpPr>
          <p:spPr bwMode="auto">
            <a:xfrm>
              <a:off x="3561" y="1990"/>
              <a:ext cx="3" cy="9"/>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 name="Freeform 415"/>
            <p:cNvSpPr/>
            <p:nvPr/>
          </p:nvSpPr>
          <p:spPr bwMode="auto">
            <a:xfrm>
              <a:off x="3795" y="3040"/>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 name="Freeform 416"/>
            <p:cNvSpPr/>
            <p:nvPr/>
          </p:nvSpPr>
          <p:spPr bwMode="auto">
            <a:xfrm>
              <a:off x="3958" y="30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 name="Freeform 417"/>
            <p:cNvSpPr/>
            <p:nvPr/>
          </p:nvSpPr>
          <p:spPr bwMode="auto">
            <a:xfrm>
              <a:off x="3982" y="3027"/>
              <a:ext cx="0" cy="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 name="Freeform 418"/>
            <p:cNvSpPr/>
            <p:nvPr/>
          </p:nvSpPr>
          <p:spPr bwMode="auto">
            <a:xfrm>
              <a:off x="3595"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 name="Freeform 419"/>
            <p:cNvSpPr/>
            <p:nvPr/>
          </p:nvSpPr>
          <p:spPr bwMode="auto">
            <a:xfrm>
              <a:off x="3757" y="2981"/>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 name="Freeform 420"/>
            <p:cNvSpPr/>
            <p:nvPr/>
          </p:nvSpPr>
          <p:spPr bwMode="auto">
            <a:xfrm>
              <a:off x="3627" y="1789"/>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 name="Freeform 421"/>
            <p:cNvSpPr/>
            <p:nvPr/>
          </p:nvSpPr>
          <p:spPr bwMode="auto">
            <a:xfrm>
              <a:off x="3578" y="17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 name="Rectangle 422"/>
            <p:cNvSpPr>
              <a:spLocks noChangeArrowheads="1"/>
            </p:cNvSpPr>
            <p:nvPr/>
          </p:nvSpPr>
          <p:spPr bwMode="auto">
            <a:xfrm>
              <a:off x="3593" y="18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 name="Freeform 423"/>
            <p:cNvSpPr/>
            <p:nvPr/>
          </p:nvSpPr>
          <p:spPr bwMode="auto">
            <a:xfrm>
              <a:off x="3593" y="1825"/>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 name="Freeform 424"/>
            <p:cNvSpPr/>
            <p:nvPr/>
          </p:nvSpPr>
          <p:spPr bwMode="auto">
            <a:xfrm>
              <a:off x="3593" y="1825"/>
              <a:ext cx="0" cy="2"/>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 name="Freeform 425"/>
            <p:cNvSpPr/>
            <p:nvPr/>
          </p:nvSpPr>
          <p:spPr bwMode="auto">
            <a:xfrm>
              <a:off x="3638" y="2417"/>
              <a:ext cx="6" cy="6"/>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 name="Freeform 426"/>
            <p:cNvSpPr/>
            <p:nvPr/>
          </p:nvSpPr>
          <p:spPr bwMode="auto">
            <a:xfrm>
              <a:off x="3708" y="2743"/>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 name="Freeform 427"/>
            <p:cNvSpPr/>
            <p:nvPr/>
          </p:nvSpPr>
          <p:spPr bwMode="auto">
            <a:xfrm>
              <a:off x="3714" y="2737"/>
              <a:ext cx="4" cy="2"/>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 name="Freeform 428"/>
            <p:cNvSpPr/>
            <p:nvPr/>
          </p:nvSpPr>
          <p:spPr bwMode="auto">
            <a:xfrm>
              <a:off x="3706" y="2737"/>
              <a:ext cx="10" cy="4"/>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 name="Freeform 429"/>
            <p:cNvSpPr/>
            <p:nvPr/>
          </p:nvSpPr>
          <p:spPr bwMode="auto">
            <a:xfrm>
              <a:off x="3755" y="2718"/>
              <a:ext cx="4" cy="6"/>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 name="Freeform 430"/>
            <p:cNvSpPr/>
            <p:nvPr/>
          </p:nvSpPr>
          <p:spPr bwMode="auto">
            <a:xfrm>
              <a:off x="3761" y="2733"/>
              <a:ext cx="4" cy="17"/>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 name="Freeform 431"/>
            <p:cNvSpPr/>
            <p:nvPr/>
          </p:nvSpPr>
          <p:spPr bwMode="auto">
            <a:xfrm>
              <a:off x="3759" y="272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 name="Freeform 432"/>
            <p:cNvSpPr/>
            <p:nvPr/>
          </p:nvSpPr>
          <p:spPr bwMode="auto">
            <a:xfrm>
              <a:off x="3761" y="2714"/>
              <a:ext cx="6" cy="12"/>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7" name="Freeform 433"/>
            <p:cNvSpPr/>
            <p:nvPr/>
          </p:nvSpPr>
          <p:spPr bwMode="auto">
            <a:xfrm>
              <a:off x="3712" y="2737"/>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8" name="Freeform 434"/>
            <p:cNvSpPr>
              <a:spLocks noEditPoints="1"/>
            </p:cNvSpPr>
            <p:nvPr/>
          </p:nvSpPr>
          <p:spPr bwMode="auto">
            <a:xfrm>
              <a:off x="3742" y="2907"/>
              <a:ext cx="384" cy="146"/>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9" name="Freeform 435"/>
            <p:cNvSpPr/>
            <p:nvPr/>
          </p:nvSpPr>
          <p:spPr bwMode="auto">
            <a:xfrm>
              <a:off x="3712" y="2809"/>
              <a:ext cx="4" cy="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0" name="Freeform 436"/>
            <p:cNvSpPr>
              <a:spLocks noEditPoints="1"/>
            </p:cNvSpPr>
            <p:nvPr/>
          </p:nvSpPr>
          <p:spPr bwMode="auto">
            <a:xfrm>
              <a:off x="3434" y="1624"/>
              <a:ext cx="862" cy="1213"/>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1" name="Freeform 437"/>
            <p:cNvSpPr/>
            <p:nvPr/>
          </p:nvSpPr>
          <p:spPr bwMode="auto">
            <a:xfrm>
              <a:off x="3695" y="2760"/>
              <a:ext cx="4" cy="2"/>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2" name="Freeform 438"/>
            <p:cNvSpPr/>
            <p:nvPr/>
          </p:nvSpPr>
          <p:spPr bwMode="auto">
            <a:xfrm>
              <a:off x="3699" y="2760"/>
              <a:ext cx="5" cy="4"/>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3" name="Freeform 439"/>
            <p:cNvSpPr/>
            <p:nvPr/>
          </p:nvSpPr>
          <p:spPr bwMode="auto">
            <a:xfrm>
              <a:off x="3916" y="2586"/>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4" name="Freeform 440"/>
            <p:cNvSpPr/>
            <p:nvPr/>
          </p:nvSpPr>
          <p:spPr bwMode="auto">
            <a:xfrm>
              <a:off x="3941" y="2610"/>
              <a:ext cx="5"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5" name="Freeform 441"/>
            <p:cNvSpPr/>
            <p:nvPr/>
          </p:nvSpPr>
          <p:spPr bwMode="auto">
            <a:xfrm>
              <a:off x="3729" y="2272"/>
              <a:ext cx="2" cy="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6" name="Freeform 442"/>
            <p:cNvSpPr/>
            <p:nvPr/>
          </p:nvSpPr>
          <p:spPr bwMode="auto">
            <a:xfrm>
              <a:off x="3852" y="271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7" name="Freeform 443"/>
            <p:cNvSpPr/>
            <p:nvPr/>
          </p:nvSpPr>
          <p:spPr bwMode="auto">
            <a:xfrm>
              <a:off x="3850" y="2692"/>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8" name="Freeform 444"/>
            <p:cNvSpPr/>
            <p:nvPr/>
          </p:nvSpPr>
          <p:spPr bwMode="auto">
            <a:xfrm>
              <a:off x="3848" y="2686"/>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9" name="Freeform 445"/>
            <p:cNvSpPr/>
            <p:nvPr/>
          </p:nvSpPr>
          <p:spPr bwMode="auto">
            <a:xfrm>
              <a:off x="3846" y="2711"/>
              <a:ext cx="4"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0" name="Freeform 446"/>
            <p:cNvSpPr/>
            <p:nvPr/>
          </p:nvSpPr>
          <p:spPr bwMode="auto">
            <a:xfrm>
              <a:off x="3822" y="2773"/>
              <a:ext cx="5"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1" name="Freeform 447"/>
            <p:cNvSpPr/>
            <p:nvPr/>
          </p:nvSpPr>
          <p:spPr bwMode="auto">
            <a:xfrm>
              <a:off x="3765" y="2315"/>
              <a:ext cx="4"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lnTo>
                    <a:pt x="0" y="0"/>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2" name="Freeform 448"/>
            <p:cNvSpPr/>
            <p:nvPr/>
          </p:nvSpPr>
          <p:spPr bwMode="auto">
            <a:xfrm>
              <a:off x="3842" y="2733"/>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3" name="Freeform 449"/>
            <p:cNvSpPr/>
            <p:nvPr/>
          </p:nvSpPr>
          <p:spPr bwMode="auto">
            <a:xfrm>
              <a:off x="3822" y="2769"/>
              <a:ext cx="7"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4" name="Freeform 450"/>
            <p:cNvSpPr/>
            <p:nvPr/>
          </p:nvSpPr>
          <p:spPr bwMode="auto">
            <a:xfrm>
              <a:off x="3846" y="273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5" name="Freeform 451"/>
            <p:cNvSpPr/>
            <p:nvPr/>
          </p:nvSpPr>
          <p:spPr bwMode="auto">
            <a:xfrm>
              <a:off x="3844" y="2724"/>
              <a:ext cx="4"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6" name="Freeform 452"/>
            <p:cNvSpPr/>
            <p:nvPr/>
          </p:nvSpPr>
          <p:spPr bwMode="auto">
            <a:xfrm>
              <a:off x="3844" y="2728"/>
              <a:ext cx="8" cy="3"/>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sp>
        <p:nvSpPr>
          <p:cNvPr id="467" name="文本框 1"/>
          <p:cNvSpPr txBox="1"/>
          <p:nvPr/>
        </p:nvSpPr>
        <p:spPr>
          <a:xfrm>
            <a:off x="3176236" y="3398030"/>
            <a:ext cx="3416320" cy="523220"/>
          </a:xfrm>
          <a:prstGeom prst="rect">
            <a:avLst/>
          </a:prstGeom>
          <a:noFill/>
        </p:spPr>
        <p:txBody>
          <a:bodyPr wrap="none" rtlCol="0">
            <a:spAutoFit/>
          </a:bodyPr>
          <a:lstStyle>
            <a:defPPr>
              <a:defRPr lang="zh-CN"/>
            </a:defPPr>
            <a:lvl1pP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ctr"/>
            <a:r>
              <a:rPr lang="zh-CN" altLang="en-US" sz="2800" b="0" dirty="0">
                <a:latin typeface="方正清刻本悦宋简体" panose="02000000000000000000" pitchFamily="2" charset="-122"/>
                <a:ea typeface="方正清刻本悦宋简体" panose="02000000000000000000" pitchFamily="2" charset="-122"/>
              </a:rPr>
              <a:t>开源结构件的一道光</a:t>
            </a:r>
            <a:endParaRPr lang="en-US" altLang="zh-CN" sz="2800" b="0" dirty="0">
              <a:latin typeface="方正清刻本悦宋简体" panose="02000000000000000000" pitchFamily="2" charset="-122"/>
              <a:ea typeface="方正清刻本悦宋简体" panose="02000000000000000000" pitchFamily="2" charset="-122"/>
            </a:endParaRPr>
          </a:p>
        </p:txBody>
      </p:sp>
      <p:pic>
        <p:nvPicPr>
          <p:cNvPr id="471" name="图片 470">
            <a:extLst>
              <a:ext uri="{FF2B5EF4-FFF2-40B4-BE49-F238E27FC236}">
                <a16:creationId xmlns="" xmlns:a16="http://schemas.microsoft.com/office/drawing/2014/main" id="{FF7485D1-C467-485B-8334-F2BD28D09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53" y="304292"/>
            <a:ext cx="1696343" cy="315420"/>
          </a:xfrm>
          <a:prstGeom prst="rect">
            <a:avLst/>
          </a:prstGeom>
        </p:spPr>
      </p:pic>
      <p:sp>
        <p:nvSpPr>
          <p:cNvPr id="468" name="文本框 467"/>
          <p:cNvSpPr txBox="1"/>
          <p:nvPr/>
        </p:nvSpPr>
        <p:spPr>
          <a:xfrm>
            <a:off x="1979712" y="4264732"/>
            <a:ext cx="5616624" cy="400110"/>
          </a:xfrm>
          <a:prstGeom prst="rect">
            <a:avLst/>
          </a:prstGeom>
          <a:noFill/>
        </p:spPr>
        <p:txBody>
          <a:bodyPr wrap="square" rtlCol="0">
            <a:spAutoFit/>
          </a:bodyPr>
          <a:lstStyle/>
          <a:p>
            <a:r>
              <a:rPr lang="zh-CN" altLang="en-US" sz="2000" dirty="0" smtClean="0"/>
              <a:t>中国电子学会现代教育技术分会创客专家委员会</a:t>
            </a:r>
            <a:endParaRPr lang="zh-CN" altLang="en-US" sz="2000" dirty="0"/>
          </a:p>
        </p:txBody>
      </p:sp>
      <p:pic>
        <p:nvPicPr>
          <p:cNvPr id="469" name="图片 4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2293" y="320814"/>
            <a:ext cx="1565631" cy="4123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564" y="844352"/>
            <a:ext cx="3144543" cy="419272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8044" y="844352"/>
            <a:ext cx="2419164" cy="4300736"/>
          </a:xfrm>
          <a:prstGeom prst="rect">
            <a:avLst/>
          </a:prstGeom>
        </p:spPr>
      </p:pic>
    </p:spTree>
    <p:extLst>
      <p:ext uri="{BB962C8B-B14F-4D97-AF65-F5344CB8AC3E}">
        <p14:creationId xmlns:p14="http://schemas.microsoft.com/office/powerpoint/2010/main" val="23058876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604" y="808348"/>
            <a:ext cx="3171546" cy="4228728"/>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822617"/>
            <a:ext cx="3185048" cy="4246730"/>
          </a:xfrm>
          <a:prstGeom prst="rect">
            <a:avLst/>
          </a:prstGeom>
        </p:spPr>
      </p:pic>
    </p:spTree>
    <p:extLst>
      <p:ext uri="{BB962C8B-B14F-4D97-AF65-F5344CB8AC3E}">
        <p14:creationId xmlns:p14="http://schemas.microsoft.com/office/powerpoint/2010/main" val="82634627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03</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4447371"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Three</a:t>
            </a:r>
            <a:endParaRPr lang="zh-CN" altLang="en-US" dirty="0">
              <a:solidFill>
                <a:schemeClr val="bg1"/>
              </a:solidFill>
            </a:endParaRPr>
          </a:p>
        </p:txBody>
      </p:sp>
    </p:spTree>
    <p:extLst>
      <p:ext uri="{BB962C8B-B14F-4D97-AF65-F5344CB8AC3E}">
        <p14:creationId xmlns:p14="http://schemas.microsoft.com/office/powerpoint/2010/main" val="17314001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1569660"/>
          </a:xfrm>
          <a:prstGeom prst="rect">
            <a:avLst/>
          </a:prstGeom>
          <a:noFill/>
        </p:spPr>
        <p:txBody>
          <a:bodyPr wrap="square" rtlCol="0">
            <a:spAutoFit/>
          </a:bodyPr>
          <a:lstStyle/>
          <a:p>
            <a:r>
              <a:rPr lang="en-US" altLang="zh-CN" sz="1600" dirty="0" err="1"/>
              <a:t>Laserblock</a:t>
            </a:r>
            <a:r>
              <a:rPr lang="zh-CN" altLang="en-US" sz="1600" dirty="0"/>
              <a:t>的设计经历了原型阶段、众创阶段和一个相对成熟的阶段。最初的孔距参考了</a:t>
            </a:r>
            <a:r>
              <a:rPr lang="en-US" altLang="zh-CN" sz="1600" dirty="0" err="1"/>
              <a:t>DFrobot</a:t>
            </a:r>
            <a:r>
              <a:rPr lang="zh-CN" altLang="en-US" sz="1600" dirty="0"/>
              <a:t>的规格、泺喜机器人圆孔梁设计、</a:t>
            </a:r>
            <a:r>
              <a:rPr lang="en-US" altLang="zh-CN" sz="1600" dirty="0" err="1"/>
              <a:t>Makeblock</a:t>
            </a:r>
            <a:r>
              <a:rPr lang="zh-CN" altLang="en-US" sz="1600" dirty="0"/>
              <a:t>的立面连接方式。在改进的过程中，于峰老师介绍了设计齿轮的网站、高伟光老师提出了快速铆钉的接法、李小娜老师提出了要给幼儿园的孩子设计一个迷你版的</a:t>
            </a:r>
            <a:r>
              <a:rPr lang="en-US" altLang="zh-CN" sz="1600" dirty="0" err="1"/>
              <a:t>laserblock</a:t>
            </a:r>
            <a:r>
              <a:rPr lang="zh-CN" altLang="en-US" sz="1600" dirty="0"/>
              <a:t>的建议，陈付军老师设计了基于中国电子学会的机器人技术等级考试一二级的十几个案例，马锋老师设计了三四级的</a:t>
            </a:r>
            <a:r>
              <a:rPr lang="en-US" altLang="zh-CN" sz="1600" dirty="0" err="1"/>
              <a:t>laserbot</a:t>
            </a:r>
            <a:r>
              <a:rPr lang="zh-CN" altLang="en-US" sz="1600" dirty="0"/>
              <a:t>小车，之后是齿轮连接器、履带模具</a:t>
            </a:r>
            <a:r>
              <a:rPr lang="en-US" altLang="zh-CN" sz="1600" dirty="0"/>
              <a:t>……</a:t>
            </a:r>
            <a:r>
              <a:rPr lang="zh-CN" altLang="en-US" sz="1600" dirty="0"/>
              <a:t>最终乐造模块在众人的托举中，由一群外行的努力下，成功了。</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spTree>
    <p:extLst>
      <p:ext uri="{BB962C8B-B14F-4D97-AF65-F5344CB8AC3E}">
        <p14:creationId xmlns:p14="http://schemas.microsoft.com/office/powerpoint/2010/main" val="217469593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sp>
        <p:nvSpPr>
          <p:cNvPr id="4" name="矩形 3">
            <a:extLst>
              <a:ext uri="{FF2B5EF4-FFF2-40B4-BE49-F238E27FC236}">
                <a16:creationId xmlns="" xmlns:a16="http://schemas.microsoft.com/office/drawing/2014/main" id="{B9759F03-2D9A-4D34-9DEA-D208A0D92A80}"/>
              </a:ext>
            </a:extLst>
          </p:cNvPr>
          <p:cNvSpPr/>
          <p:nvPr/>
        </p:nvSpPr>
        <p:spPr>
          <a:xfrm>
            <a:off x="3655537" y="880356"/>
            <a:ext cx="1832923"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红棉创客空间作品</a:t>
            </a:r>
            <a:endParaRPr lang="zh-CN" altLang="en-US" sz="1500" dirty="0">
              <a:solidFill>
                <a:schemeClr val="bg1"/>
              </a:solidFill>
            </a:endParaRPr>
          </a:p>
        </p:txBody>
      </p:sp>
      <p:pic>
        <p:nvPicPr>
          <p:cNvPr id="7" name="图片 6">
            <a:extLst>
              <a:ext uri="{FF2B5EF4-FFF2-40B4-BE49-F238E27FC236}">
                <a16:creationId xmlns="" xmlns:a16="http://schemas.microsoft.com/office/drawing/2014/main" id="{B18F34E4-3DB3-41D8-87AA-660C4E5B7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902" y="1506942"/>
            <a:ext cx="6808195" cy="3019560"/>
          </a:xfrm>
          <a:prstGeom prst="rect">
            <a:avLst/>
          </a:prstGeom>
        </p:spPr>
      </p:pic>
      <p:pic>
        <p:nvPicPr>
          <p:cNvPr id="9" name="图片 8">
            <a:extLst>
              <a:ext uri="{FF2B5EF4-FFF2-40B4-BE49-F238E27FC236}">
                <a16:creationId xmlns="" xmlns:a16="http://schemas.microsoft.com/office/drawing/2014/main" id="{76583316-DB38-4A71-BC50-F6677FB18C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1506942"/>
            <a:ext cx="4000587" cy="2757790"/>
          </a:xfrm>
          <a:prstGeom prst="rect">
            <a:avLst/>
          </a:prstGeom>
        </p:spPr>
      </p:pic>
      <p:pic>
        <p:nvPicPr>
          <p:cNvPr id="14" name="图片 13">
            <a:extLst>
              <a:ext uri="{FF2B5EF4-FFF2-40B4-BE49-F238E27FC236}">
                <a16:creationId xmlns="" xmlns:a16="http://schemas.microsoft.com/office/drawing/2014/main" id="{B7CA7FD7-28D9-4E74-855E-970DA4143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0772" y="1506942"/>
            <a:ext cx="4133696" cy="2759501"/>
          </a:xfrm>
          <a:prstGeom prst="rect">
            <a:avLst/>
          </a:prstGeom>
        </p:spPr>
      </p:pic>
      <p:sp>
        <p:nvSpPr>
          <p:cNvPr id="15" name="矩形 14">
            <a:extLst>
              <a:ext uri="{FF2B5EF4-FFF2-40B4-BE49-F238E27FC236}">
                <a16:creationId xmlns="" xmlns:a16="http://schemas.microsoft.com/office/drawing/2014/main" id="{8236663B-C9D3-426E-AD98-27EA7E9CF9EB}"/>
              </a:ext>
            </a:extLst>
          </p:cNvPr>
          <p:cNvSpPr/>
          <p:nvPr/>
        </p:nvSpPr>
        <p:spPr>
          <a:xfrm>
            <a:off x="1821620" y="1049633"/>
            <a:ext cx="1436449"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马峰老师作品</a:t>
            </a:r>
            <a:endParaRPr lang="zh-CN" altLang="en-US" sz="1500" dirty="0">
              <a:solidFill>
                <a:schemeClr val="bg1"/>
              </a:solidFill>
            </a:endParaRPr>
          </a:p>
        </p:txBody>
      </p:sp>
      <p:sp>
        <p:nvSpPr>
          <p:cNvPr id="16" name="矩形 15">
            <a:extLst>
              <a:ext uri="{FF2B5EF4-FFF2-40B4-BE49-F238E27FC236}">
                <a16:creationId xmlns="" xmlns:a16="http://schemas.microsoft.com/office/drawing/2014/main" id="{A1B41D9F-744D-4EBA-B0BF-E4964E960C60}"/>
              </a:ext>
            </a:extLst>
          </p:cNvPr>
          <p:cNvSpPr/>
          <p:nvPr/>
        </p:nvSpPr>
        <p:spPr>
          <a:xfrm>
            <a:off x="5892568" y="1024372"/>
            <a:ext cx="1632945"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李小娜老师作品</a:t>
            </a:r>
            <a:endParaRPr lang="zh-CN" altLang="en-US" sz="1500" dirty="0">
              <a:solidFill>
                <a:schemeClr val="bg1"/>
              </a:solidFill>
            </a:endParaRPr>
          </a:p>
        </p:txBody>
      </p:sp>
    </p:spTree>
    <p:extLst>
      <p:ext uri="{BB962C8B-B14F-4D97-AF65-F5344CB8AC3E}">
        <p14:creationId xmlns:p14="http://schemas.microsoft.com/office/powerpoint/2010/main" val="1028915619"/>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xit" presetSubtype="0" fill="hold" grpId="1" nodeType="afterEffect">
                                  <p:stCondLst>
                                    <p:cond delay="150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nodeType="withEffect">
                                  <p:stCondLst>
                                    <p:cond delay="150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nodeType="withEffect">
                                  <p:stCondLst>
                                    <p:cond delay="2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nodeType="withEffect">
                                  <p:stCondLst>
                                    <p:cond delay="2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620" y="877696"/>
            <a:ext cx="2988332" cy="39844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2019" y="877695"/>
            <a:ext cx="2988333" cy="3984444"/>
          </a:xfrm>
          <a:prstGeom prst="rect">
            <a:avLst/>
          </a:prstGeom>
        </p:spPr>
      </p:pic>
    </p:spTree>
    <p:extLst>
      <p:ext uri="{BB962C8B-B14F-4D97-AF65-F5344CB8AC3E}">
        <p14:creationId xmlns:p14="http://schemas.microsoft.com/office/powerpoint/2010/main" val="1908274593"/>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880356"/>
            <a:ext cx="5312591" cy="3984443"/>
          </a:xfrm>
          <a:prstGeom prst="rect">
            <a:avLst/>
          </a:prstGeom>
        </p:spPr>
      </p:pic>
    </p:spTree>
    <p:extLst>
      <p:ext uri="{BB962C8B-B14F-4D97-AF65-F5344CB8AC3E}">
        <p14:creationId xmlns:p14="http://schemas.microsoft.com/office/powerpoint/2010/main" val="59559426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04" y="808348"/>
            <a:ext cx="5518291" cy="4138718"/>
          </a:xfrm>
          <a:prstGeom prst="rect">
            <a:avLst/>
          </a:prstGeom>
        </p:spPr>
      </p:pic>
    </p:spTree>
    <p:extLst>
      <p:ext uri="{BB962C8B-B14F-4D97-AF65-F5344CB8AC3E}">
        <p14:creationId xmlns:p14="http://schemas.microsoft.com/office/powerpoint/2010/main" val="685135039"/>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96444"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外行是如何学习的：众人的托举</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844352"/>
            <a:ext cx="5626303" cy="4219727"/>
          </a:xfrm>
          <a:prstGeom prst="rect">
            <a:avLst/>
          </a:prstGeom>
        </p:spPr>
      </p:pic>
    </p:spTree>
    <p:extLst>
      <p:ext uri="{BB962C8B-B14F-4D97-AF65-F5344CB8AC3E}">
        <p14:creationId xmlns:p14="http://schemas.microsoft.com/office/powerpoint/2010/main" val="1516452117"/>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04</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2868414" cy="438582"/>
          </a:xfrm>
          <a:prstGeom prst="rect">
            <a:avLst/>
          </a:prstGeom>
          <a:noFill/>
        </p:spPr>
        <p:txBody>
          <a:bodyPr wrap="none" lIns="68580" tIns="34290" rIns="68580" bIns="34290" rtlCol="0">
            <a:spAutoFit/>
          </a:bodyPr>
          <a:lstStyle/>
          <a:p>
            <a:r>
              <a:rPr lang="en-US" altLang="zh-CN" sz="24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400" dirty="0">
                <a:solidFill>
                  <a:schemeClr val="tx1">
                    <a:lumMod val="75000"/>
                    <a:lumOff val="25000"/>
                  </a:schemeClr>
                </a:solidFill>
                <a:latin typeface="方正清刻本悦宋简体" pitchFamily="2" charset="-122"/>
                <a:ea typeface="方正清刻本悦宋简体" pitchFamily="2" charset="-122"/>
              </a:rPr>
              <a:t>的普惠之路</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Four</a:t>
            </a:r>
            <a:endParaRPr lang="zh-CN" altLang="en-US" dirty="0">
              <a:solidFill>
                <a:schemeClr val="bg1"/>
              </a:solidFill>
            </a:endParaRPr>
          </a:p>
        </p:txBody>
      </p:sp>
    </p:spTree>
    <p:extLst>
      <p:ext uri="{BB962C8B-B14F-4D97-AF65-F5344CB8AC3E}">
        <p14:creationId xmlns:p14="http://schemas.microsoft.com/office/powerpoint/2010/main" val="7129312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01</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2292935"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乐造计划的由来</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ONE</a:t>
            </a:r>
            <a:endParaRPr lang="zh-CN" altLang="en-US" dirty="0">
              <a:solidFill>
                <a:schemeClr val="bg1"/>
              </a:solidFill>
            </a:endParaRPr>
          </a:p>
        </p:txBody>
      </p:sp>
    </p:spTree>
    <p:extLst>
      <p:ext uri="{BB962C8B-B14F-4D97-AF65-F5344CB8AC3E}">
        <p14:creationId xmlns:p14="http://schemas.microsoft.com/office/powerpoint/2010/main" val="238765019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2308324"/>
          </a:xfrm>
          <a:prstGeom prst="rect">
            <a:avLst/>
          </a:prstGeom>
          <a:noFill/>
        </p:spPr>
        <p:txBody>
          <a:bodyPr wrap="square" rtlCol="0">
            <a:spAutoFit/>
          </a:bodyPr>
          <a:lstStyle/>
          <a:p>
            <a:r>
              <a:rPr lang="en-US" altLang="zh-CN" sz="1600" dirty="0" err="1"/>
              <a:t>Laserblock</a:t>
            </a:r>
            <a:r>
              <a:rPr lang="zh-CN" altLang="en-US" sz="1600" dirty="0"/>
              <a:t>是乐造计划的核心结构件，图纸开源，可以在</a:t>
            </a:r>
            <a:r>
              <a:rPr lang="en-US" altLang="zh-CN" sz="1600" dirty="0"/>
              <a:t>laserblock.cn</a:t>
            </a:r>
            <a:r>
              <a:rPr lang="zh-CN" altLang="en-US" sz="1600" dirty="0"/>
              <a:t>上下载，自行使用任何品牌的激光切割机制作。也可以按照一个孔</a:t>
            </a:r>
            <a:r>
              <a:rPr lang="en-US" altLang="zh-CN" sz="1600" dirty="0"/>
              <a:t>0.05</a:t>
            </a:r>
            <a:r>
              <a:rPr lang="zh-CN" altLang="en-US" sz="1600" dirty="0"/>
              <a:t>元的价格自己购买切割好的</a:t>
            </a:r>
            <a:r>
              <a:rPr lang="en-US" altLang="zh-CN" sz="1600" dirty="0" err="1"/>
              <a:t>Laserblock</a:t>
            </a:r>
            <a:r>
              <a:rPr lang="zh-CN" altLang="en-US" sz="1600" dirty="0"/>
              <a:t>，这意味着可以像吃麻辣烫一样，自己去拿零件、去创造，然后把创造的结果买回家。一张</a:t>
            </a:r>
            <a:r>
              <a:rPr lang="en-US" altLang="zh-CN" sz="1600" dirty="0"/>
              <a:t>A4</a:t>
            </a:r>
            <a:r>
              <a:rPr lang="zh-CN" altLang="en-US" sz="1600" dirty="0"/>
              <a:t>大小的</a:t>
            </a:r>
            <a:r>
              <a:rPr lang="en-US" altLang="zh-CN" sz="1600" dirty="0" err="1"/>
              <a:t>Laserblock</a:t>
            </a:r>
            <a:r>
              <a:rPr lang="zh-CN" altLang="en-US" sz="1600" dirty="0"/>
              <a:t>套件，根据创客教育普惠课程的设计，可以完成</a:t>
            </a:r>
            <a:r>
              <a:rPr lang="en-US" altLang="zh-CN" sz="1600" dirty="0"/>
              <a:t>18</a:t>
            </a:r>
            <a:r>
              <a:rPr lang="zh-CN" altLang="en-US" sz="1600" dirty="0"/>
              <a:t>课时，</a:t>
            </a:r>
            <a:r>
              <a:rPr lang="en-US" altLang="zh-CN" sz="1600" dirty="0"/>
              <a:t>6</a:t>
            </a:r>
            <a:r>
              <a:rPr lang="zh-CN" altLang="en-US" sz="1600" dirty="0"/>
              <a:t>个级别的一个学期的教学。机械件成本不到十元。这让人想到了，最早我们开到十几元的机器人控制主板</a:t>
            </a:r>
            <a:r>
              <a:rPr lang="en-US" altLang="zh-CN" sz="1600" dirty="0"/>
              <a:t>Arduino</a:t>
            </a:r>
            <a:r>
              <a:rPr lang="zh-CN" altLang="en-US" sz="1600" dirty="0"/>
              <a:t>时的兴奋，后来它的升级版本虽然卖到了几百元、几千元，但是</a:t>
            </a:r>
            <a:r>
              <a:rPr lang="en-US" altLang="zh-CN" sz="1600" dirty="0" err="1"/>
              <a:t>Laserblock</a:t>
            </a:r>
            <a:r>
              <a:rPr lang="zh-CN" altLang="en-US" sz="1600" dirty="0"/>
              <a:t>仍然走在那条平民化和普及化的道路上。就像一碗面条，创客文化是面汤它决定了整体的味道，贵的应用和器材是配料，它决定了面条的吸引力和附加值，而普惠的</a:t>
            </a:r>
            <a:r>
              <a:rPr lang="en-US" altLang="zh-CN" sz="1600" dirty="0" err="1"/>
              <a:t>Laserblock</a:t>
            </a:r>
            <a:r>
              <a:rPr lang="zh-CN" altLang="en-US" sz="1600" dirty="0"/>
              <a:t>则是面条，最朴实无华，但是如果没有，创客教育就不成立。</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spTree>
    <p:extLst>
      <p:ext uri="{BB962C8B-B14F-4D97-AF65-F5344CB8AC3E}">
        <p14:creationId xmlns:p14="http://schemas.microsoft.com/office/powerpoint/2010/main" val="3088828772"/>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pic>
        <p:nvPicPr>
          <p:cNvPr id="5" name="图片 4">
            <a:extLst>
              <a:ext uri="{FF2B5EF4-FFF2-40B4-BE49-F238E27FC236}">
                <a16:creationId xmlns="" xmlns:a16="http://schemas.microsoft.com/office/drawing/2014/main" id="{A71F1DC4-ECF5-49B5-85C7-24E3EC0B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86" y="1492424"/>
            <a:ext cx="5772227" cy="3308884"/>
          </a:xfrm>
          <a:prstGeom prst="rect">
            <a:avLst/>
          </a:prstGeom>
        </p:spPr>
      </p:pic>
      <p:sp>
        <p:nvSpPr>
          <p:cNvPr id="8" name="矩形 7">
            <a:extLst>
              <a:ext uri="{FF2B5EF4-FFF2-40B4-BE49-F238E27FC236}">
                <a16:creationId xmlns="" xmlns:a16="http://schemas.microsoft.com/office/drawing/2014/main" id="{5B7F2AAC-314F-4D2E-A782-CFA4EF752FBC}"/>
              </a:ext>
            </a:extLst>
          </p:cNvPr>
          <p:cNvSpPr/>
          <p:nvPr/>
        </p:nvSpPr>
        <p:spPr>
          <a:xfrm>
            <a:off x="3439513" y="973850"/>
            <a:ext cx="2264972"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红棉创客空间师资培训</a:t>
            </a:r>
            <a:endParaRPr lang="zh-CN" altLang="en-US" sz="1500" dirty="0">
              <a:solidFill>
                <a:schemeClr val="bg1"/>
              </a:solidFill>
            </a:endParaRPr>
          </a:p>
        </p:txBody>
      </p:sp>
      <p:pic>
        <p:nvPicPr>
          <p:cNvPr id="9" name="图片 8">
            <a:extLst>
              <a:ext uri="{FF2B5EF4-FFF2-40B4-BE49-F238E27FC236}">
                <a16:creationId xmlns="" xmlns:a16="http://schemas.microsoft.com/office/drawing/2014/main" id="{1BCC1314-6EEB-4421-A74B-4BA1EC598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21" y="1491308"/>
            <a:ext cx="6515956" cy="3308884"/>
          </a:xfrm>
          <a:prstGeom prst="rect">
            <a:avLst/>
          </a:prstGeom>
        </p:spPr>
      </p:pic>
      <p:sp>
        <p:nvSpPr>
          <p:cNvPr id="11" name="矩形 10">
            <a:extLst>
              <a:ext uri="{FF2B5EF4-FFF2-40B4-BE49-F238E27FC236}">
                <a16:creationId xmlns="" xmlns:a16="http://schemas.microsoft.com/office/drawing/2014/main" id="{2DF33EED-91A8-4479-9D38-0E22DDDEA127}"/>
              </a:ext>
            </a:extLst>
          </p:cNvPr>
          <p:cNvSpPr/>
          <p:nvPr/>
        </p:nvSpPr>
        <p:spPr>
          <a:xfrm>
            <a:off x="3554066" y="963604"/>
            <a:ext cx="2035865"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北京密训营师资培训</a:t>
            </a:r>
            <a:endParaRPr lang="zh-CN" altLang="en-US" sz="1500" dirty="0">
              <a:solidFill>
                <a:schemeClr val="bg1"/>
              </a:solidFill>
            </a:endParaRPr>
          </a:p>
        </p:txBody>
      </p:sp>
      <p:pic>
        <p:nvPicPr>
          <p:cNvPr id="12" name="图片 11">
            <a:extLst>
              <a:ext uri="{FF2B5EF4-FFF2-40B4-BE49-F238E27FC236}">
                <a16:creationId xmlns="" xmlns:a16="http://schemas.microsoft.com/office/drawing/2014/main" id="{ADB0F50F-6AA3-4722-B0C8-8AF6D5BC69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3417" y="1491308"/>
            <a:ext cx="5533189" cy="3308884"/>
          </a:xfrm>
          <a:prstGeom prst="rect">
            <a:avLst/>
          </a:prstGeom>
        </p:spPr>
      </p:pic>
      <p:sp>
        <p:nvSpPr>
          <p:cNvPr id="14" name="矩形 13">
            <a:extLst>
              <a:ext uri="{FF2B5EF4-FFF2-40B4-BE49-F238E27FC236}">
                <a16:creationId xmlns="" xmlns:a16="http://schemas.microsoft.com/office/drawing/2014/main" id="{38269056-E6DB-406E-A45C-D23ED6655505}"/>
              </a:ext>
            </a:extLst>
          </p:cNvPr>
          <p:cNvSpPr/>
          <p:nvPr/>
        </p:nvSpPr>
        <p:spPr>
          <a:xfrm>
            <a:off x="2802892" y="965972"/>
            <a:ext cx="3754238" cy="338554"/>
          </a:xfrm>
          <a:prstGeom prst="rect">
            <a:avLst/>
          </a:prstGeom>
          <a:solidFill>
            <a:schemeClr val="accent1"/>
          </a:solidFill>
        </p:spPr>
        <p:txBody>
          <a:bodyPr wrap="square">
            <a:spAutoFit/>
          </a:bodyPr>
          <a:lstStyle/>
          <a:p>
            <a:r>
              <a:rPr lang="zh-CN" altLang="en-US" sz="1600" dirty="0">
                <a:solidFill>
                  <a:schemeClr val="bg1"/>
                </a:solidFill>
                <a:latin typeface="+mj-lt"/>
                <a:ea typeface="叶根友小京楷简体" panose="02010601030101010101" pitchFamily="2" charset="-122"/>
              </a:rPr>
              <a:t>齐齐哈尔中小学活动中心</a:t>
            </a:r>
            <a:r>
              <a:rPr lang="en-US" altLang="zh-CN" sz="1600" dirty="0" err="1">
                <a:solidFill>
                  <a:schemeClr val="bg1"/>
                </a:solidFill>
                <a:latin typeface="+mj-lt"/>
                <a:ea typeface="叶根友小京楷简体" panose="02010601030101010101" pitchFamily="2" charset="-122"/>
              </a:rPr>
              <a:t>Laserblock</a:t>
            </a:r>
            <a:r>
              <a:rPr lang="zh-CN" altLang="en-US" sz="1600" dirty="0">
                <a:solidFill>
                  <a:schemeClr val="bg1"/>
                </a:solidFill>
                <a:latin typeface="+mj-lt"/>
                <a:ea typeface="叶根友小京楷简体" panose="02010601030101010101" pitchFamily="2" charset="-122"/>
              </a:rPr>
              <a:t>推广</a:t>
            </a:r>
            <a:endParaRPr lang="zh-CN" altLang="en-US" sz="1500" dirty="0">
              <a:solidFill>
                <a:schemeClr val="bg1"/>
              </a:solidFill>
            </a:endParaRPr>
          </a:p>
        </p:txBody>
      </p:sp>
    </p:spTree>
    <p:extLst>
      <p:ext uri="{BB962C8B-B14F-4D97-AF65-F5344CB8AC3E}">
        <p14:creationId xmlns:p14="http://schemas.microsoft.com/office/powerpoint/2010/main" val="3097991929"/>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xit" presetSubtype="0" fill="hold" nodeType="withEffect">
                                  <p:stCondLst>
                                    <p:cond delay="200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1" nodeType="withEffect">
                                  <p:stCondLst>
                                    <p:cond delay="20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grpId="0" nodeType="withEffect">
                                  <p:stCondLst>
                                    <p:cond delay="2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2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par>
                                <p:cTn id="23" presetID="10" presetClass="exit" presetSubtype="0" fill="hold" grpId="1" nodeType="withEffect">
                                  <p:stCondLst>
                                    <p:cond delay="45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450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0" nodeType="withEffect">
                                  <p:stCondLst>
                                    <p:cond delay="5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par>
                                <p:cTn id="32" presetID="10" presetClass="entr" presetSubtype="0" fill="hold" nodeType="withEffect">
                                  <p:stCondLst>
                                    <p:cond delay="5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sp>
        <p:nvSpPr>
          <p:cNvPr id="11" name="矩形 10">
            <a:extLst>
              <a:ext uri="{FF2B5EF4-FFF2-40B4-BE49-F238E27FC236}">
                <a16:creationId xmlns="" xmlns:a16="http://schemas.microsoft.com/office/drawing/2014/main" id="{2DF33EED-91A8-4479-9D38-0E22DDDEA127}"/>
              </a:ext>
            </a:extLst>
          </p:cNvPr>
          <p:cNvSpPr/>
          <p:nvPr/>
        </p:nvSpPr>
        <p:spPr>
          <a:xfrm>
            <a:off x="3599892" y="880356"/>
            <a:ext cx="1620180" cy="323165"/>
          </a:xfrm>
          <a:prstGeom prst="rect">
            <a:avLst/>
          </a:prstGeom>
          <a:solidFill>
            <a:schemeClr val="accent1"/>
          </a:solidFill>
        </p:spPr>
        <p:txBody>
          <a:bodyPr wrap="square">
            <a:spAutoFit/>
          </a:bodyPr>
          <a:lstStyle/>
          <a:p>
            <a:r>
              <a:rPr lang="zh-CN" altLang="en-US" sz="1500" dirty="0" smtClean="0">
                <a:solidFill>
                  <a:schemeClr val="bg1"/>
                </a:solidFill>
              </a:rPr>
              <a:t>红棉齿轮版培训</a:t>
            </a:r>
            <a:endParaRPr lang="zh-CN" altLang="en-US" sz="1500" dirty="0">
              <a:solidFill>
                <a:schemeClr val="bg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60" y="1276400"/>
            <a:ext cx="5657133" cy="3773264"/>
          </a:xfrm>
          <a:prstGeom prst="rect">
            <a:avLst/>
          </a:prstGeom>
        </p:spPr>
      </p:pic>
    </p:spTree>
    <p:extLst>
      <p:ext uri="{BB962C8B-B14F-4D97-AF65-F5344CB8AC3E}">
        <p14:creationId xmlns:p14="http://schemas.microsoft.com/office/powerpoint/2010/main" val="356800843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xit" presetSubtype="0" fill="hold" grpId="1" nodeType="withEffect">
                                  <p:stCondLst>
                                    <p:cond delay="450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sp>
        <p:nvSpPr>
          <p:cNvPr id="11" name="矩形 10">
            <a:extLst>
              <a:ext uri="{FF2B5EF4-FFF2-40B4-BE49-F238E27FC236}">
                <a16:creationId xmlns="" xmlns:a16="http://schemas.microsoft.com/office/drawing/2014/main" id="{2DF33EED-91A8-4479-9D38-0E22DDDEA127}"/>
              </a:ext>
            </a:extLst>
          </p:cNvPr>
          <p:cNvSpPr/>
          <p:nvPr/>
        </p:nvSpPr>
        <p:spPr>
          <a:xfrm>
            <a:off x="3396959" y="916360"/>
            <a:ext cx="2566105" cy="323165"/>
          </a:xfrm>
          <a:prstGeom prst="rect">
            <a:avLst/>
          </a:prstGeom>
          <a:solidFill>
            <a:schemeClr val="accent1"/>
          </a:solidFill>
        </p:spPr>
        <p:txBody>
          <a:bodyPr wrap="square">
            <a:spAutoFit/>
          </a:bodyPr>
          <a:lstStyle/>
          <a:p>
            <a:r>
              <a:rPr lang="zh-CN" altLang="en-US" sz="1500" dirty="0">
                <a:solidFill>
                  <a:schemeClr val="bg1"/>
                </a:solidFill>
              </a:rPr>
              <a:t>创客教育普惠工程师资培训</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39" y="1312404"/>
            <a:ext cx="6949933" cy="3529263"/>
          </a:xfrm>
          <a:prstGeom prst="rect">
            <a:avLst/>
          </a:prstGeom>
        </p:spPr>
      </p:pic>
    </p:spTree>
    <p:extLst>
      <p:ext uri="{BB962C8B-B14F-4D97-AF65-F5344CB8AC3E}">
        <p14:creationId xmlns:p14="http://schemas.microsoft.com/office/powerpoint/2010/main" val="178422848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xit" presetSubtype="0" fill="hold" grpId="1" nodeType="withEffect">
                                  <p:stCondLst>
                                    <p:cond delay="450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sp>
        <p:nvSpPr>
          <p:cNvPr id="11" name="矩形 10">
            <a:extLst>
              <a:ext uri="{FF2B5EF4-FFF2-40B4-BE49-F238E27FC236}">
                <a16:creationId xmlns="" xmlns:a16="http://schemas.microsoft.com/office/drawing/2014/main" id="{2DF33EED-91A8-4479-9D38-0E22DDDEA127}"/>
              </a:ext>
            </a:extLst>
          </p:cNvPr>
          <p:cNvSpPr/>
          <p:nvPr/>
        </p:nvSpPr>
        <p:spPr>
          <a:xfrm>
            <a:off x="3806095" y="916360"/>
            <a:ext cx="1738013" cy="323165"/>
          </a:xfrm>
          <a:prstGeom prst="rect">
            <a:avLst/>
          </a:prstGeom>
          <a:solidFill>
            <a:schemeClr val="accent1"/>
          </a:solidFill>
        </p:spPr>
        <p:txBody>
          <a:bodyPr wrap="square">
            <a:spAutoFit/>
          </a:bodyPr>
          <a:lstStyle/>
          <a:p>
            <a:r>
              <a:rPr lang="zh-CN" altLang="en-US" sz="1500" dirty="0">
                <a:solidFill>
                  <a:schemeClr val="bg1"/>
                </a:solidFill>
              </a:rPr>
              <a:t>顺</a:t>
            </a:r>
            <a:r>
              <a:rPr lang="zh-CN" altLang="en-US" sz="1500" dirty="0" smtClean="0">
                <a:solidFill>
                  <a:schemeClr val="bg1"/>
                </a:solidFill>
              </a:rPr>
              <a:t>德创客教师培训</a:t>
            </a:r>
            <a:endParaRPr lang="zh-CN" altLang="en-US" sz="1500" dirty="0">
              <a:solidFill>
                <a:schemeClr val="bg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3957" y="1312404"/>
            <a:ext cx="4906223" cy="3679667"/>
          </a:xfrm>
          <a:prstGeom prst="rect">
            <a:avLst/>
          </a:prstGeom>
        </p:spPr>
      </p:pic>
    </p:spTree>
    <p:extLst>
      <p:ext uri="{BB962C8B-B14F-4D97-AF65-F5344CB8AC3E}">
        <p14:creationId xmlns:p14="http://schemas.microsoft.com/office/powerpoint/2010/main" val="2402444558"/>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xit" presetSubtype="0" fill="hold" grpId="1" nodeType="withEffect">
                                  <p:stCondLst>
                                    <p:cond delay="450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方正清刻本悦宋简体" pitchFamily="2" charset="-122"/>
                <a:ea typeface="方正清刻本悦宋简体" pitchFamily="2" charset="-122"/>
              </a:rPr>
              <a:t>Laserblock</a:t>
            </a:r>
            <a:r>
              <a:rPr lang="zh-CN" altLang="en-US" sz="2000" dirty="0">
                <a:solidFill>
                  <a:schemeClr val="tx1">
                    <a:lumMod val="75000"/>
                    <a:lumOff val="25000"/>
                  </a:schemeClr>
                </a:solidFill>
                <a:latin typeface="方正清刻本悦宋简体" pitchFamily="2" charset="-122"/>
                <a:ea typeface="方正清刻本悦宋简体" pitchFamily="2" charset="-122"/>
              </a:rPr>
              <a:t>的普惠之路</a:t>
            </a:r>
          </a:p>
        </p:txBody>
      </p:sp>
      <p:sp>
        <p:nvSpPr>
          <p:cNvPr id="11" name="矩形 10">
            <a:extLst>
              <a:ext uri="{FF2B5EF4-FFF2-40B4-BE49-F238E27FC236}">
                <a16:creationId xmlns="" xmlns:a16="http://schemas.microsoft.com/office/drawing/2014/main" id="{2DF33EED-91A8-4479-9D38-0E22DDDEA127}"/>
              </a:ext>
            </a:extLst>
          </p:cNvPr>
          <p:cNvSpPr/>
          <p:nvPr/>
        </p:nvSpPr>
        <p:spPr>
          <a:xfrm>
            <a:off x="3698083" y="916360"/>
            <a:ext cx="1774017" cy="323165"/>
          </a:xfrm>
          <a:prstGeom prst="rect">
            <a:avLst/>
          </a:prstGeom>
          <a:solidFill>
            <a:schemeClr val="accent1"/>
          </a:solidFill>
        </p:spPr>
        <p:txBody>
          <a:bodyPr wrap="square">
            <a:spAutoFit/>
          </a:bodyPr>
          <a:lstStyle/>
          <a:p>
            <a:r>
              <a:rPr lang="zh-CN" altLang="en-US" sz="1500" dirty="0">
                <a:solidFill>
                  <a:schemeClr val="bg1"/>
                </a:solidFill>
              </a:rPr>
              <a:t>淄博创客空间</a:t>
            </a:r>
            <a:r>
              <a:rPr lang="zh-CN" altLang="en-US" sz="1500" dirty="0" smtClean="0">
                <a:solidFill>
                  <a:schemeClr val="bg1"/>
                </a:solidFill>
              </a:rPr>
              <a:t>培训</a:t>
            </a:r>
            <a:endParaRPr lang="zh-CN" altLang="en-US" sz="1500" dirty="0">
              <a:solidFill>
                <a:schemeClr val="bg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371805"/>
            <a:ext cx="5014235" cy="3760676"/>
          </a:xfrm>
          <a:prstGeom prst="rect">
            <a:avLst/>
          </a:prstGeom>
        </p:spPr>
      </p:pic>
    </p:spTree>
    <p:extLst>
      <p:ext uri="{BB962C8B-B14F-4D97-AF65-F5344CB8AC3E}">
        <p14:creationId xmlns:p14="http://schemas.microsoft.com/office/powerpoint/2010/main" val="3419679428"/>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xit" presetSubtype="0" fill="hold" grpId="1" nodeType="withEffect">
                                  <p:stCondLst>
                                    <p:cond delay="450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05</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2292935"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雷宇激光的贡献</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Fives</a:t>
            </a:r>
            <a:endParaRPr lang="zh-CN" altLang="en-US" dirty="0">
              <a:solidFill>
                <a:schemeClr val="bg1"/>
              </a:solidFill>
            </a:endParaRPr>
          </a:p>
        </p:txBody>
      </p:sp>
    </p:spTree>
    <p:extLst>
      <p:ext uri="{BB962C8B-B14F-4D97-AF65-F5344CB8AC3E}">
        <p14:creationId xmlns:p14="http://schemas.microsoft.com/office/powerpoint/2010/main" val="76401256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3293209"/>
          </a:xfrm>
          <a:prstGeom prst="rect">
            <a:avLst/>
          </a:prstGeom>
          <a:noFill/>
        </p:spPr>
        <p:txBody>
          <a:bodyPr wrap="square" rtlCol="0">
            <a:spAutoFit/>
          </a:bodyPr>
          <a:lstStyle/>
          <a:p>
            <a:r>
              <a:rPr lang="en-US" altLang="zh-CN" sz="1600" dirty="0"/>
              <a:t>1. 2018</a:t>
            </a:r>
            <a:r>
              <a:rPr lang="zh-CN" altLang="en-US" sz="1600" dirty="0"/>
              <a:t>年</a:t>
            </a:r>
            <a:r>
              <a:rPr lang="en-US" altLang="zh-CN" sz="1600" dirty="0"/>
              <a:t>3</a:t>
            </a:r>
            <a:r>
              <a:rPr lang="zh-CN" altLang="en-US" sz="1600" dirty="0"/>
              <a:t>月有了</a:t>
            </a:r>
            <a:r>
              <a:rPr lang="en-US" altLang="zh-CN" sz="1600" dirty="0" err="1"/>
              <a:t>Laserblock</a:t>
            </a:r>
            <a:r>
              <a:rPr lang="zh-CN" altLang="en-US" sz="1600" dirty="0"/>
              <a:t>的最初想法，</a:t>
            </a:r>
            <a:r>
              <a:rPr lang="en-US" altLang="zh-CN" sz="1600" dirty="0"/>
              <a:t>5</a:t>
            </a:r>
            <a:r>
              <a:rPr lang="zh-CN" altLang="en-US" sz="1600" dirty="0"/>
              <a:t>月雷宇激光捐献了</a:t>
            </a:r>
            <a:r>
              <a:rPr lang="en-US" altLang="zh-CN" sz="1600" dirty="0"/>
              <a:t>2000</a:t>
            </a:r>
            <a:r>
              <a:rPr lang="zh-CN" altLang="en-US" sz="1600" dirty="0"/>
              <a:t>套</a:t>
            </a:r>
            <a:r>
              <a:rPr lang="en-US" altLang="zh-CN" sz="1600" dirty="0" err="1"/>
              <a:t>Laserblock@DF</a:t>
            </a:r>
            <a:r>
              <a:rPr lang="zh-CN" altLang="en-US" sz="1600" dirty="0"/>
              <a:t>基础版，并且在全国捐献了</a:t>
            </a:r>
            <a:r>
              <a:rPr lang="en-US" altLang="zh-CN" sz="1600" dirty="0"/>
              <a:t>20</a:t>
            </a:r>
            <a:r>
              <a:rPr lang="zh-CN" altLang="en-US" sz="1600" dirty="0"/>
              <a:t>台激光切割机用于建设</a:t>
            </a:r>
            <a:r>
              <a:rPr lang="en-US" altLang="zh-CN" sz="1600" dirty="0" err="1"/>
              <a:t>Laserblock</a:t>
            </a:r>
            <a:r>
              <a:rPr lang="zh-CN" altLang="en-US" sz="1600" dirty="0"/>
              <a:t>区域加工中心。雷宇激光一开始就没有想在</a:t>
            </a:r>
            <a:r>
              <a:rPr lang="en-US" altLang="zh-CN" sz="1600" dirty="0" err="1"/>
              <a:t>Laserblock</a:t>
            </a:r>
            <a:r>
              <a:rPr lang="zh-CN" altLang="en-US" sz="1600" dirty="0"/>
              <a:t>上盈利，只是为中国学会现代教育技术分会创客教育专家委员会来加工推广开源硬件，代持</a:t>
            </a:r>
            <a:r>
              <a:rPr lang="en-US" altLang="zh-CN" sz="1600" dirty="0" err="1"/>
              <a:t>Laserblock</a:t>
            </a:r>
            <a:r>
              <a:rPr lang="zh-CN" altLang="en-US" sz="1600" dirty="0"/>
              <a:t>品牌、免费发放器材，支持各种创客会议的，做出了巨大的贡献。</a:t>
            </a:r>
            <a:endParaRPr lang="en-US" altLang="zh-CN" sz="1600" dirty="0"/>
          </a:p>
          <a:p>
            <a:endParaRPr lang="en-US" altLang="zh-CN" sz="1600" dirty="0"/>
          </a:p>
          <a:p>
            <a:r>
              <a:rPr lang="en-US" altLang="zh-CN" sz="1600" dirty="0"/>
              <a:t>2. 2018</a:t>
            </a:r>
            <a:r>
              <a:rPr lang="zh-CN" altLang="en-US" sz="1600" dirty="0"/>
              <a:t>年</a:t>
            </a:r>
            <a:r>
              <a:rPr lang="en-US" altLang="zh-CN" sz="1600" dirty="0"/>
              <a:t>10</a:t>
            </a:r>
            <a:r>
              <a:rPr lang="zh-CN" altLang="en-US" sz="1600" dirty="0"/>
              <a:t>月上海创客嘉年华期间，雷宇激光的陈典满和吴俊杰老师确定了</a:t>
            </a:r>
            <a:r>
              <a:rPr lang="en-US" altLang="zh-CN" sz="1600" dirty="0" err="1"/>
              <a:t>Laserblock</a:t>
            </a:r>
            <a:r>
              <a:rPr lang="en-US" altLang="zh-CN" sz="1600" dirty="0"/>
              <a:t>@</a:t>
            </a:r>
            <a:r>
              <a:rPr lang="zh-CN" altLang="en-US" sz="1600" dirty="0"/>
              <a:t>家庭创客空间孵化课程的入门课程数字鲁班套件在全国一万套的发放计划，分为</a:t>
            </a:r>
            <a:r>
              <a:rPr lang="en-US" altLang="zh-CN" sz="1600" dirty="0"/>
              <a:t>2</a:t>
            </a:r>
            <a:r>
              <a:rPr lang="zh-CN" altLang="en-US" sz="1600" dirty="0"/>
              <a:t>套的个人版和</a:t>
            </a:r>
            <a:r>
              <a:rPr lang="en-US" altLang="zh-CN" sz="1600" dirty="0"/>
              <a:t>4</a:t>
            </a:r>
            <a:r>
              <a:rPr lang="zh-CN" altLang="en-US" sz="1600" dirty="0"/>
              <a:t>套的家庭版，</a:t>
            </a:r>
            <a:r>
              <a:rPr lang="en-US" altLang="zh-CN" sz="1600" dirty="0"/>
              <a:t>20</a:t>
            </a:r>
            <a:r>
              <a:rPr lang="zh-CN" altLang="en-US" sz="1600" dirty="0"/>
              <a:t>套的学校版和</a:t>
            </a:r>
            <a:r>
              <a:rPr lang="en-US" altLang="zh-CN" sz="1600" dirty="0"/>
              <a:t>50</a:t>
            </a:r>
            <a:r>
              <a:rPr lang="zh-CN" altLang="en-US" sz="1600" dirty="0"/>
              <a:t>套的学校版，总计</a:t>
            </a:r>
            <a:r>
              <a:rPr lang="en-US" altLang="zh-CN" sz="1600" dirty="0"/>
              <a:t>20</a:t>
            </a:r>
            <a:r>
              <a:rPr lang="zh-CN" altLang="en-US" sz="1600" dirty="0"/>
              <a:t>万的器材在两天内申请一空。来自全国的</a:t>
            </a:r>
            <a:r>
              <a:rPr lang="en-US" altLang="zh-CN" sz="1600" dirty="0"/>
              <a:t>2000</a:t>
            </a:r>
            <a:r>
              <a:rPr lang="zh-CN" altLang="en-US" sz="1600" dirty="0"/>
              <a:t>多个人、学校和区域参加了此次</a:t>
            </a:r>
            <a:r>
              <a:rPr lang="en-US" altLang="zh-CN" sz="1600" dirty="0" err="1"/>
              <a:t>Laserblock</a:t>
            </a:r>
            <a:r>
              <a:rPr lang="zh-CN" altLang="en-US" sz="1600" dirty="0"/>
              <a:t>数字鲁班课程的推广工作。</a:t>
            </a:r>
            <a:endParaRPr lang="en-US" altLang="zh-CN" sz="1600" dirty="0"/>
          </a:p>
          <a:p>
            <a:endParaRPr lang="en-US" altLang="zh-CN" sz="1600" dirty="0"/>
          </a:p>
          <a:p>
            <a:r>
              <a:rPr lang="en-US" altLang="zh-CN" sz="1600" dirty="0"/>
              <a:t>3. </a:t>
            </a:r>
            <a:r>
              <a:rPr lang="zh-CN" altLang="en-US" sz="1600" dirty="0"/>
              <a:t>迄今为止，已经有</a:t>
            </a:r>
            <a:r>
              <a:rPr lang="en-US" altLang="zh-CN" sz="1600" dirty="0"/>
              <a:t>30000+</a:t>
            </a:r>
            <a:r>
              <a:rPr lang="zh-CN" altLang="en-US" sz="1600" dirty="0"/>
              <a:t>套</a:t>
            </a:r>
            <a:r>
              <a:rPr lang="en-US" altLang="zh-CN" sz="1600" dirty="0" err="1"/>
              <a:t>Laserblock</a:t>
            </a:r>
            <a:r>
              <a:rPr lang="zh-CN" altLang="en-US" sz="1600" dirty="0"/>
              <a:t>覆盖了除了西藏之外的全国全部省份。雷宇的付出也赢得了创客教育社区的信任和支持。</a:t>
            </a:r>
            <a:r>
              <a:rPr lang="en-US" altLang="zh-CN" sz="1600" dirty="0"/>
              <a:t>2019</a:t>
            </a:r>
            <a:r>
              <a:rPr lang="zh-CN" altLang="en-US" sz="1600" dirty="0"/>
              <a:t>年</a:t>
            </a:r>
            <a:r>
              <a:rPr lang="en-US" altLang="zh-CN" sz="1600" dirty="0"/>
              <a:t>1</a:t>
            </a:r>
            <a:r>
              <a:rPr lang="zh-CN" altLang="en-US" sz="1600" dirty="0"/>
              <a:t>月，乐造计划也将离开国门，前往泰国孔子学院传播普惠式的激光</a:t>
            </a:r>
            <a:r>
              <a:rPr lang="en-US" altLang="zh-CN" sz="1600" dirty="0"/>
              <a:t>STEAM</a:t>
            </a:r>
            <a:r>
              <a:rPr lang="zh-CN" altLang="en-US" sz="1600" dirty="0"/>
              <a:t>教育的课程理念。</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雷宇激光的贡献</a:t>
            </a:r>
          </a:p>
        </p:txBody>
      </p:sp>
    </p:spTree>
    <p:extLst>
      <p:ext uri="{BB962C8B-B14F-4D97-AF65-F5344CB8AC3E}">
        <p14:creationId xmlns:p14="http://schemas.microsoft.com/office/powerpoint/2010/main" val="517858337"/>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雷宇激光的贡献</a:t>
            </a:r>
          </a:p>
        </p:txBody>
      </p:sp>
      <p:sp>
        <p:nvSpPr>
          <p:cNvPr id="4" name="矩形 3">
            <a:extLst>
              <a:ext uri="{FF2B5EF4-FFF2-40B4-BE49-F238E27FC236}">
                <a16:creationId xmlns="" xmlns:a16="http://schemas.microsoft.com/office/drawing/2014/main" id="{6ABC8D6A-FC6E-4B81-86CE-8393B98B7F80}"/>
              </a:ext>
            </a:extLst>
          </p:cNvPr>
          <p:cNvSpPr/>
          <p:nvPr/>
        </p:nvSpPr>
        <p:spPr>
          <a:xfrm>
            <a:off x="3455876" y="874480"/>
            <a:ext cx="2021135" cy="307777"/>
          </a:xfrm>
          <a:prstGeom prst="rect">
            <a:avLst/>
          </a:prstGeom>
          <a:solidFill>
            <a:schemeClr val="accent1"/>
          </a:solidFill>
        </p:spPr>
        <p:txBody>
          <a:bodyPr wrap="square">
            <a:spAutoFit/>
          </a:bodyPr>
          <a:lstStyle/>
          <a:p>
            <a:r>
              <a:rPr lang="zh-CN" altLang="en-US" sz="1400" dirty="0">
                <a:solidFill>
                  <a:schemeClr val="bg1"/>
                </a:solidFill>
                <a:latin typeface="+mj-lt"/>
                <a:ea typeface="叶根友小京楷简体" panose="02010601030101010101" pitchFamily="2" charset="-122"/>
              </a:rPr>
              <a:t>雷宇激光各阶段的支持</a:t>
            </a:r>
            <a:endParaRPr lang="zh-CN" altLang="en-US" sz="1400" dirty="0">
              <a:solidFill>
                <a:schemeClr val="bg1"/>
              </a:solidFill>
            </a:endParaRPr>
          </a:p>
        </p:txBody>
      </p:sp>
      <p:pic>
        <p:nvPicPr>
          <p:cNvPr id="3" name="图片 2">
            <a:extLst>
              <a:ext uri="{FF2B5EF4-FFF2-40B4-BE49-F238E27FC236}">
                <a16:creationId xmlns="" xmlns:a16="http://schemas.microsoft.com/office/drawing/2014/main" id="{F14DDE16-32AD-4EE9-8443-B54F242182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1180" y="1286716"/>
            <a:ext cx="2750525" cy="3680674"/>
          </a:xfrm>
          <a:prstGeom prst="rect">
            <a:avLst/>
          </a:prstGeom>
        </p:spPr>
      </p:pic>
      <p:pic>
        <p:nvPicPr>
          <p:cNvPr id="7" name="图片 6">
            <a:extLst>
              <a:ext uri="{FF2B5EF4-FFF2-40B4-BE49-F238E27FC236}">
                <a16:creationId xmlns="" xmlns:a16="http://schemas.microsoft.com/office/drawing/2014/main" id="{E0B49572-5536-4AC8-96E0-A39D72874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432" y="1286716"/>
            <a:ext cx="3525135" cy="3790997"/>
          </a:xfrm>
          <a:prstGeom prst="rect">
            <a:avLst/>
          </a:prstGeom>
        </p:spPr>
      </p:pic>
      <p:pic>
        <p:nvPicPr>
          <p:cNvPr id="9" name="图片 8">
            <a:extLst>
              <a:ext uri="{FF2B5EF4-FFF2-40B4-BE49-F238E27FC236}">
                <a16:creationId xmlns="" xmlns:a16="http://schemas.microsoft.com/office/drawing/2014/main" id="{D451A759-FD2F-446E-8C9F-A29BF3491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0191" y="1288088"/>
            <a:ext cx="3683615" cy="3688613"/>
          </a:xfrm>
          <a:prstGeom prst="rect">
            <a:avLst/>
          </a:prstGeom>
        </p:spPr>
      </p:pic>
    </p:spTree>
    <p:extLst>
      <p:ext uri="{BB962C8B-B14F-4D97-AF65-F5344CB8AC3E}">
        <p14:creationId xmlns:p14="http://schemas.microsoft.com/office/powerpoint/2010/main" val="84613681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par>
                                <p:cTn id="12" presetID="10" presetClass="exit" presetSubtype="0" fill="hold" nodeType="withEffect">
                                  <p:stCondLst>
                                    <p:cond delay="150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2" presetClass="entr" presetSubtype="4"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350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4000"/>
                            </p:stCondLst>
                            <p:childTnLst>
                              <p:par>
                                <p:cTn id="23" presetID="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雷宇激光的贡献</a:t>
            </a:r>
          </a:p>
        </p:txBody>
      </p:sp>
      <p:sp>
        <p:nvSpPr>
          <p:cNvPr id="4" name="矩形 3">
            <a:extLst>
              <a:ext uri="{FF2B5EF4-FFF2-40B4-BE49-F238E27FC236}">
                <a16:creationId xmlns="" xmlns:a16="http://schemas.microsoft.com/office/drawing/2014/main" id="{6ABC8D6A-FC6E-4B81-86CE-8393B98B7F80}"/>
              </a:ext>
            </a:extLst>
          </p:cNvPr>
          <p:cNvSpPr/>
          <p:nvPr/>
        </p:nvSpPr>
        <p:spPr>
          <a:xfrm>
            <a:off x="3743909" y="874986"/>
            <a:ext cx="1584176" cy="307777"/>
          </a:xfrm>
          <a:prstGeom prst="rect">
            <a:avLst/>
          </a:prstGeom>
          <a:solidFill>
            <a:schemeClr val="accent1"/>
          </a:solidFill>
        </p:spPr>
        <p:txBody>
          <a:bodyPr wrap="square">
            <a:spAutoFit/>
          </a:bodyPr>
          <a:lstStyle/>
          <a:p>
            <a:r>
              <a:rPr lang="en-US" altLang="zh-CN" sz="1400" dirty="0" err="1" smtClean="0">
                <a:solidFill>
                  <a:schemeClr val="bg1"/>
                </a:solidFill>
              </a:rPr>
              <a:t>Laserblock</a:t>
            </a:r>
            <a:r>
              <a:rPr lang="zh-CN" altLang="en-US" sz="1400" dirty="0" smtClean="0">
                <a:solidFill>
                  <a:schemeClr val="bg1"/>
                </a:solidFill>
              </a:rPr>
              <a:t>分布图</a:t>
            </a:r>
            <a:endParaRPr lang="zh-CN" altLang="en-US" sz="1400" dirty="0">
              <a:solidFill>
                <a:schemeClr val="bg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788" y="1198051"/>
            <a:ext cx="3475247" cy="3732673"/>
          </a:xfrm>
          <a:prstGeom prst="rect">
            <a:avLst/>
          </a:prstGeom>
        </p:spPr>
      </p:pic>
    </p:spTree>
    <p:extLst>
      <p:ext uri="{BB962C8B-B14F-4D97-AF65-F5344CB8AC3E}">
        <p14:creationId xmlns:p14="http://schemas.microsoft.com/office/powerpoint/2010/main" val="4157166654"/>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572" y="107266"/>
            <a:ext cx="2412268" cy="495300"/>
          </a:xfrm>
          <a:prstGeom prst="rect">
            <a:avLst/>
          </a:prstGeom>
        </p:spPr>
      </p:pic>
      <p:sp>
        <p:nvSpPr>
          <p:cNvPr id="5" name="文本框 10"/>
          <p:cNvSpPr txBox="1"/>
          <p:nvPr/>
        </p:nvSpPr>
        <p:spPr>
          <a:xfrm>
            <a:off x="755576" y="192214"/>
            <a:ext cx="3060340"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乐造计划的由来</a:t>
            </a:r>
          </a:p>
        </p:txBody>
      </p:sp>
      <p:sp>
        <p:nvSpPr>
          <p:cNvPr id="6" name="矩形 5"/>
          <p:cNvSpPr/>
          <p:nvPr/>
        </p:nvSpPr>
        <p:spPr>
          <a:xfrm>
            <a:off x="863588" y="880356"/>
            <a:ext cx="7200800" cy="2308324"/>
          </a:xfrm>
          <a:prstGeom prst="rect">
            <a:avLst/>
          </a:prstGeom>
        </p:spPr>
        <p:txBody>
          <a:bodyPr wrap="square">
            <a:spAutoFit/>
          </a:bodyPr>
          <a:lstStyle/>
          <a:p>
            <a:r>
              <a:rPr lang="zh-CN" altLang="en-US" sz="1600" dirty="0"/>
              <a:t>乐造计划源自于雷宇激光的总裁陈必勤和北京景山学校的吴俊杰的一次对话。吴俊杰老师从</a:t>
            </a:r>
            <a:r>
              <a:rPr lang="en-US" altLang="zh-CN" sz="1600" dirty="0"/>
              <a:t>2007</a:t>
            </a:r>
            <a:r>
              <a:rPr lang="zh-CN" altLang="en-US" sz="1600" dirty="0"/>
              <a:t>年就开始教授机器人课，一直被高昂的器材价格困扰，虽然学校的投入能够满足本校大班教学和比赛的需求，但是因为成本原因，机器人的教学经验很难对外推广。激光切割机能够迅速的生产各种各样的木板结构，那么能不能让激光切割机生成机器人结构零件呢？于是吴俊杰、陈必勤和结构设计师耿林杰老师组成了</a:t>
            </a:r>
            <a:r>
              <a:rPr lang="en-US" altLang="zh-CN" sz="1600" dirty="0" err="1"/>
              <a:t>laserblock</a:t>
            </a:r>
            <a:r>
              <a:rPr lang="zh-CN" altLang="en-US" sz="1600" dirty="0"/>
              <a:t>（乐造模块）最初的设计团队。之后的乐造计划比仅仅设计一个开源的机器人结构件要复杂</a:t>
            </a:r>
            <a:r>
              <a:rPr lang="en-US" altLang="zh-CN" sz="1600" dirty="0"/>
              <a:t>——</a:t>
            </a:r>
            <a:r>
              <a:rPr lang="zh-CN" altLang="en-US" sz="1600" dirty="0"/>
              <a:t>它希望构建一个普惠型的开源机器人的立体生态，并且促进激光切割机建模和加工技术的普及，真正去改变人们的生活，那则是后话了。</a:t>
            </a:r>
          </a:p>
        </p:txBody>
      </p:sp>
    </p:spTree>
    <p:extLst>
      <p:ext uri="{BB962C8B-B14F-4D97-AF65-F5344CB8AC3E}">
        <p14:creationId xmlns:p14="http://schemas.microsoft.com/office/powerpoint/2010/main" val="41116189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06</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2600712"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改变孩子，改变家</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Six</a:t>
            </a:r>
            <a:endParaRPr lang="zh-CN" altLang="en-US" dirty="0">
              <a:solidFill>
                <a:schemeClr val="bg1"/>
              </a:solidFill>
            </a:endParaRPr>
          </a:p>
        </p:txBody>
      </p:sp>
    </p:spTree>
    <p:extLst>
      <p:ext uri="{BB962C8B-B14F-4D97-AF65-F5344CB8AC3E}">
        <p14:creationId xmlns:p14="http://schemas.microsoft.com/office/powerpoint/2010/main" val="42065761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2308324"/>
          </a:xfrm>
          <a:prstGeom prst="rect">
            <a:avLst/>
          </a:prstGeom>
          <a:noFill/>
        </p:spPr>
        <p:txBody>
          <a:bodyPr wrap="square" rtlCol="0">
            <a:spAutoFit/>
          </a:bodyPr>
          <a:lstStyle/>
          <a:p>
            <a:r>
              <a:rPr lang="zh-CN" altLang="en-US" sz="1600" dirty="0"/>
              <a:t>家庭创客空间孵化课程的赵俊杰老师承担了数字鲁班课程的快递工作和普惠课程教学视频的录制任务。吴俊杰老师后续开发了天工开物、中式情结、大同梦想三个套件和数字鲁班一起构成了家庭创客空间孵化课程的结构件。家庭创客空间孵化课程意在通过孩子在家里或者学校学习创客技能，为暂时没有创客师资的学校提供创客教育资源的在线课程，相当于最朴实无华也最为基本重要的基础课程，它期望能够保留创客教育的基因。去提高孩子的动手能力和创客技能，提升创新能力的同时，更主要的去改变下一代的消费习惯，让更创客化的生活营造一个更加可持续发展的世界。</a:t>
            </a:r>
            <a:endParaRPr lang="en-US" altLang="zh-CN" sz="1600" dirty="0"/>
          </a:p>
          <a:p>
            <a:r>
              <a:rPr lang="zh-CN" altLang="en-US" sz="1600" dirty="0"/>
              <a:t>其实一开始只是被创客精神打动，自然而然就有了后面的一切，感谢参与过程中的所有人，默契而团结，不计个人得失和局部利益。感谢专委会的伙伴们。</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spTree>
    <p:extLst>
      <p:ext uri="{BB962C8B-B14F-4D97-AF65-F5344CB8AC3E}">
        <p14:creationId xmlns:p14="http://schemas.microsoft.com/office/powerpoint/2010/main" val="3418469203"/>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3" name="图片 2">
            <a:extLst>
              <a:ext uri="{FF2B5EF4-FFF2-40B4-BE49-F238E27FC236}">
                <a16:creationId xmlns="" xmlns:a16="http://schemas.microsoft.com/office/drawing/2014/main" id="{BBB1CA2A-EFB5-4CBE-8E25-10A03876E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4805" y="1437435"/>
            <a:ext cx="5794390" cy="3259345"/>
          </a:xfrm>
          <a:prstGeom prst="rect">
            <a:avLst/>
          </a:prstGeom>
        </p:spPr>
      </p:pic>
      <p:sp>
        <p:nvSpPr>
          <p:cNvPr id="7" name="矩形 6">
            <a:extLst>
              <a:ext uri="{FF2B5EF4-FFF2-40B4-BE49-F238E27FC236}">
                <a16:creationId xmlns="" xmlns:a16="http://schemas.microsoft.com/office/drawing/2014/main" id="{98A26F71-C29C-4689-BC11-E7AB5C98F8A8}"/>
              </a:ext>
            </a:extLst>
          </p:cNvPr>
          <p:cNvSpPr/>
          <p:nvPr/>
        </p:nvSpPr>
        <p:spPr>
          <a:xfrm>
            <a:off x="3436646" y="932619"/>
            <a:ext cx="2270708" cy="307777"/>
          </a:xfrm>
          <a:prstGeom prst="rect">
            <a:avLst/>
          </a:prstGeom>
          <a:solidFill>
            <a:schemeClr val="accent1"/>
          </a:solidFill>
        </p:spPr>
        <p:txBody>
          <a:bodyPr wrap="square">
            <a:spAutoFit/>
          </a:bodyPr>
          <a:lstStyle/>
          <a:p>
            <a:r>
              <a:rPr lang="zh-CN" altLang="en-US" sz="1400" dirty="0">
                <a:solidFill>
                  <a:schemeClr val="bg1"/>
                </a:solidFill>
                <a:latin typeface="+mj-lt"/>
                <a:ea typeface="叶根友小京楷简体" panose="02010601030101010101" pitchFamily="2" charset="-122"/>
              </a:rPr>
              <a:t>数字鲁班</a:t>
            </a:r>
            <a:r>
              <a:rPr lang="en-US" altLang="zh-CN" sz="1400" dirty="0">
                <a:solidFill>
                  <a:schemeClr val="bg1"/>
                </a:solidFill>
                <a:latin typeface="+mj-lt"/>
                <a:ea typeface="叶根友小京楷简体" panose="02010601030101010101" pitchFamily="2" charset="-122"/>
              </a:rPr>
              <a:t>-</a:t>
            </a:r>
            <a:r>
              <a:rPr lang="en-US" altLang="zh-CN" sz="1400" dirty="0" err="1">
                <a:solidFill>
                  <a:schemeClr val="bg1"/>
                </a:solidFill>
                <a:latin typeface="+mj-lt"/>
                <a:ea typeface="叶根友小京楷简体" panose="02010601030101010101" pitchFamily="2" charset="-122"/>
              </a:rPr>
              <a:t>Laserblock</a:t>
            </a:r>
            <a:r>
              <a:rPr lang="zh-CN" altLang="en-US" sz="1400" dirty="0">
                <a:solidFill>
                  <a:schemeClr val="bg1"/>
                </a:solidFill>
                <a:latin typeface="+mj-lt"/>
                <a:ea typeface="叶根友小京楷简体" panose="02010601030101010101" pitchFamily="2" charset="-122"/>
              </a:rPr>
              <a:t>家创版</a:t>
            </a:r>
            <a:endParaRPr lang="zh-CN" altLang="en-US" sz="1400" dirty="0">
              <a:solidFill>
                <a:schemeClr val="bg1"/>
              </a:solidFill>
            </a:endParaRPr>
          </a:p>
        </p:txBody>
      </p:sp>
      <p:sp>
        <p:nvSpPr>
          <p:cNvPr id="8" name="矩形 7">
            <a:extLst>
              <a:ext uri="{FF2B5EF4-FFF2-40B4-BE49-F238E27FC236}">
                <a16:creationId xmlns="" xmlns:a16="http://schemas.microsoft.com/office/drawing/2014/main" id="{977850A6-BDAB-4AFE-809B-85CC61161539}"/>
              </a:ext>
            </a:extLst>
          </p:cNvPr>
          <p:cNvSpPr/>
          <p:nvPr/>
        </p:nvSpPr>
        <p:spPr>
          <a:xfrm>
            <a:off x="3849925" y="932618"/>
            <a:ext cx="1444150" cy="307777"/>
          </a:xfrm>
          <a:prstGeom prst="rect">
            <a:avLst/>
          </a:prstGeom>
          <a:solidFill>
            <a:schemeClr val="accent1"/>
          </a:solidFill>
        </p:spPr>
        <p:txBody>
          <a:bodyPr wrap="square">
            <a:spAutoFit/>
          </a:bodyPr>
          <a:lstStyle/>
          <a:p>
            <a:r>
              <a:rPr lang="zh-CN" altLang="en-US" sz="1400" dirty="0">
                <a:solidFill>
                  <a:schemeClr val="bg1"/>
                </a:solidFill>
                <a:latin typeface="+mj-lt"/>
                <a:ea typeface="叶根友小京楷简体" panose="02010601030101010101" pitchFamily="2" charset="-122"/>
              </a:rPr>
              <a:t>家创版相关作品</a:t>
            </a:r>
            <a:endParaRPr lang="zh-CN" altLang="en-US" sz="1400" dirty="0">
              <a:solidFill>
                <a:schemeClr val="bg1"/>
              </a:solidFill>
            </a:endParaRPr>
          </a:p>
        </p:txBody>
      </p:sp>
      <p:pic>
        <p:nvPicPr>
          <p:cNvPr id="9" name="图片 8">
            <a:extLst>
              <a:ext uri="{FF2B5EF4-FFF2-40B4-BE49-F238E27FC236}">
                <a16:creationId xmlns="" xmlns:a16="http://schemas.microsoft.com/office/drawing/2014/main" id="{FDF90F6A-66AB-4E06-BEC9-0FBF83A2D4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2415" y="1437434"/>
            <a:ext cx="6539170" cy="3253084"/>
          </a:xfrm>
          <a:prstGeom prst="rect">
            <a:avLst/>
          </a:prstGeom>
        </p:spPr>
      </p:pic>
    </p:spTree>
    <p:extLst>
      <p:ext uri="{BB962C8B-B14F-4D97-AF65-F5344CB8AC3E}">
        <p14:creationId xmlns:p14="http://schemas.microsoft.com/office/powerpoint/2010/main" val="1050280544"/>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xit" presetSubtype="0" fill="hold" nodeType="withEffect">
                                  <p:stCondLst>
                                    <p:cond delay="200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1" nodeType="withEffect">
                                  <p:stCondLst>
                                    <p:cond delay="200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2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2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644" y="1011702"/>
            <a:ext cx="2916324" cy="3888432"/>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996" y="1011702"/>
            <a:ext cx="2916324" cy="3888432"/>
          </a:xfrm>
          <a:prstGeom prst="rect">
            <a:avLst/>
          </a:prstGeom>
        </p:spPr>
      </p:pic>
    </p:spTree>
    <p:extLst>
      <p:ext uri="{BB962C8B-B14F-4D97-AF65-F5344CB8AC3E}">
        <p14:creationId xmlns:p14="http://schemas.microsoft.com/office/powerpoint/2010/main" val="180796340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60" y="988368"/>
            <a:ext cx="5754216" cy="3840939"/>
          </a:xfrm>
          <a:prstGeom prst="rect">
            <a:avLst/>
          </a:prstGeom>
        </p:spPr>
      </p:pic>
    </p:spTree>
    <p:extLst>
      <p:ext uri="{BB962C8B-B14F-4D97-AF65-F5344CB8AC3E}">
        <p14:creationId xmlns:p14="http://schemas.microsoft.com/office/powerpoint/2010/main" val="319949435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844352"/>
            <a:ext cx="5518291" cy="4138718"/>
          </a:xfrm>
          <a:prstGeom prst="rect">
            <a:avLst/>
          </a:prstGeom>
        </p:spPr>
      </p:pic>
    </p:spTree>
    <p:extLst>
      <p:ext uri="{BB962C8B-B14F-4D97-AF65-F5344CB8AC3E}">
        <p14:creationId xmlns:p14="http://schemas.microsoft.com/office/powerpoint/2010/main" val="413599603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692" y="880356"/>
            <a:ext cx="4736640" cy="4050333"/>
          </a:xfrm>
          <a:prstGeom prst="rect">
            <a:avLst/>
          </a:prstGeom>
        </p:spPr>
      </p:pic>
    </p:spTree>
    <p:extLst>
      <p:ext uri="{BB962C8B-B14F-4D97-AF65-F5344CB8AC3E}">
        <p14:creationId xmlns:p14="http://schemas.microsoft.com/office/powerpoint/2010/main" val="1913159818"/>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880356"/>
            <a:ext cx="6199076" cy="4132717"/>
          </a:xfrm>
          <a:prstGeom prst="rect">
            <a:avLst/>
          </a:prstGeom>
        </p:spPr>
      </p:pic>
    </p:spTree>
    <p:extLst>
      <p:ext uri="{BB962C8B-B14F-4D97-AF65-F5344CB8AC3E}">
        <p14:creationId xmlns:p14="http://schemas.microsoft.com/office/powerpoint/2010/main" val="1069468224"/>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改变孩子，改变家</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1060376"/>
            <a:ext cx="4918224" cy="3688668"/>
          </a:xfrm>
          <a:prstGeom prst="rect">
            <a:avLst/>
          </a:prstGeom>
        </p:spPr>
      </p:pic>
    </p:spTree>
    <p:extLst>
      <p:ext uri="{BB962C8B-B14F-4D97-AF65-F5344CB8AC3E}">
        <p14:creationId xmlns:p14="http://schemas.microsoft.com/office/powerpoint/2010/main" val="407258862"/>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07</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1369606"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乐造计划</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Seven</a:t>
            </a:r>
            <a:endParaRPr lang="zh-CN" altLang="en-US" dirty="0">
              <a:solidFill>
                <a:schemeClr val="bg1"/>
              </a:solidFill>
            </a:endParaRPr>
          </a:p>
        </p:txBody>
      </p:sp>
    </p:spTree>
    <p:extLst>
      <p:ext uri="{BB962C8B-B14F-4D97-AF65-F5344CB8AC3E}">
        <p14:creationId xmlns:p14="http://schemas.microsoft.com/office/powerpoint/2010/main" val="1626355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572" y="107266"/>
            <a:ext cx="2412268" cy="495300"/>
          </a:xfrm>
          <a:prstGeom prst="rect">
            <a:avLst/>
          </a:prstGeom>
        </p:spPr>
      </p:pic>
      <p:sp>
        <p:nvSpPr>
          <p:cNvPr id="5" name="文本框 10"/>
          <p:cNvSpPr txBox="1"/>
          <p:nvPr/>
        </p:nvSpPr>
        <p:spPr>
          <a:xfrm>
            <a:off x="755576" y="192214"/>
            <a:ext cx="3060340"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乐造计划的由来</a:t>
            </a:r>
          </a:p>
        </p:txBody>
      </p:sp>
      <p:pic>
        <p:nvPicPr>
          <p:cNvPr id="4" name="图片 3">
            <a:extLst>
              <a:ext uri="{FF2B5EF4-FFF2-40B4-BE49-F238E27FC236}">
                <a16:creationId xmlns="" xmlns:a16="http://schemas.microsoft.com/office/drawing/2014/main" id="{6A030449-2EE3-46F7-B600-2FCD9EBEE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146" y="1420416"/>
            <a:ext cx="3875708" cy="3340900"/>
          </a:xfrm>
          <a:prstGeom prst="rect">
            <a:avLst/>
          </a:prstGeom>
        </p:spPr>
      </p:pic>
      <p:sp>
        <p:nvSpPr>
          <p:cNvPr id="7" name="矩形 6">
            <a:extLst>
              <a:ext uri="{FF2B5EF4-FFF2-40B4-BE49-F238E27FC236}">
                <a16:creationId xmlns="" xmlns:a16="http://schemas.microsoft.com/office/drawing/2014/main" id="{74F5D0D2-07B4-47EE-8B14-68CF54149634}"/>
              </a:ext>
            </a:extLst>
          </p:cNvPr>
          <p:cNvSpPr/>
          <p:nvPr/>
        </p:nvSpPr>
        <p:spPr>
          <a:xfrm>
            <a:off x="3545886" y="901842"/>
            <a:ext cx="2052228" cy="338554"/>
          </a:xfrm>
          <a:prstGeom prst="rect">
            <a:avLst/>
          </a:prstGeom>
          <a:solidFill>
            <a:schemeClr val="accent1"/>
          </a:solidFill>
        </p:spPr>
        <p:txBody>
          <a:bodyPr wrap="square">
            <a:spAutoFit/>
          </a:bodyPr>
          <a:lstStyle/>
          <a:p>
            <a:r>
              <a:rPr lang="zh-CN" altLang="en-US" sz="1600" dirty="0">
                <a:solidFill>
                  <a:schemeClr val="bg1"/>
                </a:solidFill>
                <a:latin typeface="Bradley Hand ITC" panose="03070402050302030203" pitchFamily="66" charset="0"/>
                <a:ea typeface="叶根友小京楷简体" panose="02010601030101010101" pitchFamily="2" charset="-122"/>
              </a:rPr>
              <a:t>乐造计划原始三人组</a:t>
            </a:r>
            <a:endParaRPr lang="zh-CN" altLang="en-US" sz="1600" dirty="0">
              <a:solidFill>
                <a:schemeClr val="bg1"/>
              </a:solidFill>
            </a:endParaRPr>
          </a:p>
        </p:txBody>
      </p:sp>
    </p:spTree>
    <p:extLst>
      <p:ext uri="{BB962C8B-B14F-4D97-AF65-F5344CB8AC3E}">
        <p14:creationId xmlns:p14="http://schemas.microsoft.com/office/powerpoint/2010/main" val="18204555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1323439"/>
          </a:xfrm>
          <a:prstGeom prst="rect">
            <a:avLst/>
          </a:prstGeom>
          <a:noFill/>
        </p:spPr>
        <p:txBody>
          <a:bodyPr wrap="square" rtlCol="0">
            <a:spAutoFit/>
          </a:bodyPr>
          <a:lstStyle/>
          <a:p>
            <a:r>
              <a:rPr lang="zh-CN" altLang="en-US" sz="1600" dirty="0"/>
              <a:t>乐造计划未来将会包括：</a:t>
            </a:r>
            <a:r>
              <a:rPr lang="en-US" altLang="zh-CN" sz="1600" dirty="0"/>
              <a:t>1.</a:t>
            </a:r>
            <a:r>
              <a:rPr lang="zh-CN" altLang="en-US" sz="1600" dirty="0"/>
              <a:t>家庭创客空间和社区创客空间的配合，以及基于工业</a:t>
            </a:r>
            <a:r>
              <a:rPr lang="en-US" altLang="zh-CN" sz="1600" dirty="0"/>
              <a:t>4.0</a:t>
            </a:r>
            <a:r>
              <a:rPr lang="zh-CN" altLang="en-US" sz="1600" dirty="0"/>
              <a:t>的智能制造和分享。</a:t>
            </a:r>
            <a:r>
              <a:rPr lang="en-US" altLang="zh-CN" sz="1600" dirty="0"/>
              <a:t>2.</a:t>
            </a:r>
            <a:r>
              <a:rPr lang="zh-CN" altLang="en-US" sz="1600" dirty="0"/>
              <a:t>可重用的激光切割和周边的</a:t>
            </a:r>
            <a:r>
              <a:rPr lang="en-US" altLang="zh-CN" sz="1600" dirty="0"/>
              <a:t>3D</a:t>
            </a:r>
            <a:r>
              <a:rPr lang="zh-CN" altLang="en-US" sz="1600" dirty="0"/>
              <a:t>打印材料的研究。</a:t>
            </a:r>
            <a:r>
              <a:rPr lang="en-US" altLang="zh-CN" sz="1600" dirty="0"/>
              <a:t>3.</a:t>
            </a:r>
            <a:r>
              <a:rPr lang="zh-CN" altLang="en-US" sz="1600" dirty="0"/>
              <a:t>基于</a:t>
            </a:r>
            <a:r>
              <a:rPr lang="en-US" altLang="zh-CN" sz="1600" dirty="0" err="1"/>
              <a:t>Laserblock</a:t>
            </a:r>
            <a:r>
              <a:rPr lang="zh-CN" altLang="en-US" sz="1600" dirty="0"/>
              <a:t>的世界开源机器人比赛的赛制、愿景、模式和全球推广计划。</a:t>
            </a:r>
            <a:r>
              <a:rPr lang="en-US" altLang="zh-CN" sz="1600" dirty="0"/>
              <a:t>4.</a:t>
            </a:r>
            <a:r>
              <a:rPr lang="zh-CN" altLang="en-US" sz="1600" dirty="0"/>
              <a:t>机器人的普及教学及其拓展的工科基础能力测试及评价研究。</a:t>
            </a:r>
            <a:endParaRPr lang="en-US" altLang="zh-CN" sz="1600" dirty="0"/>
          </a:p>
          <a:p>
            <a:r>
              <a:rPr lang="zh-CN" altLang="en-US" sz="1600" dirty="0"/>
              <a:t>乐造计划：你是一道光，雷鸣之后，宇宙中，照亮未来希望的一道光。</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924436"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乐造计划</a:t>
            </a:r>
          </a:p>
        </p:txBody>
      </p:sp>
    </p:spTree>
    <p:extLst>
      <p:ext uri="{BB962C8B-B14F-4D97-AF65-F5344CB8AC3E}">
        <p14:creationId xmlns:p14="http://schemas.microsoft.com/office/powerpoint/2010/main" val="67260735"/>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835621" y="1494871"/>
            <a:ext cx="1565672" cy="2155697"/>
            <a:chOff x="1558" y="1280"/>
            <a:chExt cx="1315" cy="1810"/>
          </a:xfrm>
          <a:solidFill>
            <a:srgbClr val="4A67AA"/>
          </a:solidFill>
        </p:grpSpPr>
        <p:sp>
          <p:nvSpPr>
            <p:cNvPr id="3" name="Freeform 5"/>
            <p:cNvSpPr>
              <a:spLocks/>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文本框 29"/>
          <p:cNvSpPr txBox="1"/>
          <p:nvPr/>
        </p:nvSpPr>
        <p:spPr>
          <a:xfrm>
            <a:off x="3635896" y="2431913"/>
            <a:ext cx="3744416" cy="900246"/>
          </a:xfrm>
          <a:prstGeom prst="rect">
            <a:avLst/>
          </a:prstGeom>
          <a:noFill/>
        </p:spPr>
        <p:txBody>
          <a:bodyPr wrap="square" lIns="68580" tIns="34290" rIns="68580" bIns="34290" rtlCol="0">
            <a:spAutoFit/>
          </a:bodyPr>
          <a:lstStyle/>
          <a:p>
            <a:r>
              <a:rPr lang="zh-CN" altLang="en-US" sz="5400" dirty="0">
                <a:ln>
                  <a:solidFill>
                    <a:srgbClr val="4A67AA"/>
                  </a:solidFill>
                </a:ln>
                <a:blipFill>
                  <a:blip r:embed="rId3"/>
                  <a:stretch>
                    <a:fillRect/>
                  </a:stretch>
                </a:blipFill>
                <a:latin typeface="Impact" panose="020B0806030902050204" pitchFamily="34" charset="0"/>
              </a:rPr>
              <a:t>谢谢观看</a:t>
            </a:r>
            <a:endParaRPr lang="en-US" altLang="zh-CN" sz="5400" dirty="0">
              <a:ln>
                <a:solidFill>
                  <a:srgbClr val="4A67AA"/>
                </a:solidFill>
              </a:ln>
              <a:blipFill>
                <a:blip r:embed="rId3"/>
                <a:stretch>
                  <a:fillRect/>
                </a:stretch>
              </a:blipFill>
              <a:latin typeface="Impact" panose="020B0806030902050204" pitchFamily="34" charset="0"/>
            </a:endParaRPr>
          </a:p>
        </p:txBody>
      </p:sp>
      <p:sp>
        <p:nvSpPr>
          <p:cNvPr id="17" name="Freeform 21"/>
          <p:cNvSpPr>
            <a:spLocks/>
          </p:cNvSpPr>
          <p:nvPr/>
        </p:nvSpPr>
        <p:spPr bwMode="auto">
          <a:xfrm>
            <a:off x="2093987" y="3602760"/>
            <a:ext cx="5506640" cy="265928"/>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18" name="Group 4"/>
          <p:cNvGrpSpPr>
            <a:grpSpLocks noChangeAspect="1"/>
          </p:cNvGrpSpPr>
          <p:nvPr/>
        </p:nvGrpSpPr>
        <p:grpSpPr bwMode="auto">
          <a:xfrm>
            <a:off x="3599892" y="1099765"/>
            <a:ext cx="901870" cy="1053896"/>
            <a:chOff x="3082" y="1214"/>
            <a:chExt cx="1623" cy="1896"/>
          </a:xfrm>
          <a:solidFill>
            <a:schemeClr val="accent1"/>
          </a:solidFill>
        </p:grpSpPr>
        <p:grpSp>
          <p:nvGrpSpPr>
            <p:cNvPr id="19" name="Group 205"/>
            <p:cNvGrpSpPr/>
            <p:nvPr/>
          </p:nvGrpSpPr>
          <p:grpSpPr bwMode="auto">
            <a:xfrm>
              <a:off x="3082" y="1214"/>
              <a:ext cx="1623" cy="1603"/>
              <a:chOff x="3082" y="1214"/>
              <a:chExt cx="1623" cy="1603"/>
            </a:xfrm>
            <a:grpFill/>
          </p:grpSpPr>
          <p:sp>
            <p:nvSpPr>
              <p:cNvPr id="267" name="Freeform 5"/>
              <p:cNvSpPr/>
              <p:nvPr/>
            </p:nvSpPr>
            <p:spPr bwMode="auto">
              <a:xfrm>
                <a:off x="3608" y="2103"/>
                <a:ext cx="13"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8" name="Freeform 6"/>
              <p:cNvSpPr/>
              <p:nvPr/>
            </p:nvSpPr>
            <p:spPr bwMode="auto">
              <a:xfrm>
                <a:off x="3576" y="1893"/>
                <a:ext cx="5"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9" name="Freeform 7"/>
              <p:cNvSpPr/>
              <p:nvPr/>
            </p:nvSpPr>
            <p:spPr bwMode="auto">
              <a:xfrm>
                <a:off x="3615" y="1903"/>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0" name="Freeform 8"/>
              <p:cNvSpPr/>
              <p:nvPr/>
            </p:nvSpPr>
            <p:spPr bwMode="auto">
              <a:xfrm>
                <a:off x="3566" y="1893"/>
                <a:ext cx="6"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1" name="Freeform 9"/>
              <p:cNvSpPr/>
              <p:nvPr/>
            </p:nvSpPr>
            <p:spPr bwMode="auto">
              <a:xfrm>
                <a:off x="3820" y="2304"/>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2" name="Freeform 10"/>
              <p:cNvSpPr/>
              <p:nvPr/>
            </p:nvSpPr>
            <p:spPr bwMode="auto">
              <a:xfrm>
                <a:off x="3642" y="2209"/>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3" name="Freeform 11"/>
              <p:cNvSpPr/>
              <p:nvPr/>
            </p:nvSpPr>
            <p:spPr bwMode="auto">
              <a:xfrm>
                <a:off x="3549" y="2154"/>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4" name="Freeform 12"/>
              <p:cNvSpPr/>
              <p:nvPr/>
            </p:nvSpPr>
            <p:spPr bwMode="auto">
              <a:xfrm>
                <a:off x="3610" y="1895"/>
                <a:ext cx="9" cy="8"/>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5" name="Freeform 13"/>
              <p:cNvSpPr/>
              <p:nvPr/>
            </p:nvSpPr>
            <p:spPr bwMode="auto">
              <a:xfrm>
                <a:off x="3926" y="191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6" name="Freeform 14"/>
              <p:cNvSpPr/>
              <p:nvPr/>
            </p:nvSpPr>
            <p:spPr bwMode="auto">
              <a:xfrm>
                <a:off x="3810" y="1774"/>
                <a:ext cx="2" cy="4"/>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7" name="Freeform 15"/>
              <p:cNvSpPr/>
              <p:nvPr/>
            </p:nvSpPr>
            <p:spPr bwMode="auto">
              <a:xfrm>
                <a:off x="3846" y="2474"/>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8" name="Freeform 16"/>
              <p:cNvSpPr/>
              <p:nvPr/>
            </p:nvSpPr>
            <p:spPr bwMode="auto">
              <a:xfrm>
                <a:off x="3943" y="2546"/>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9" name="Freeform 17"/>
              <p:cNvSpPr/>
              <p:nvPr/>
            </p:nvSpPr>
            <p:spPr bwMode="auto">
              <a:xfrm>
                <a:off x="3846" y="2474"/>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0" name="Freeform 18"/>
              <p:cNvSpPr/>
              <p:nvPr/>
            </p:nvSpPr>
            <p:spPr bwMode="auto">
              <a:xfrm>
                <a:off x="4156" y="22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1" name="Freeform 19"/>
              <p:cNvSpPr/>
              <p:nvPr/>
            </p:nvSpPr>
            <p:spPr bwMode="auto">
              <a:xfrm>
                <a:off x="4056" y="2213"/>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2" name="Freeform 20"/>
              <p:cNvSpPr/>
              <p:nvPr/>
            </p:nvSpPr>
            <p:spPr bwMode="auto">
              <a:xfrm>
                <a:off x="3837" y="2470"/>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3" name="Freeform 21"/>
              <p:cNvSpPr/>
              <p:nvPr/>
            </p:nvSpPr>
            <p:spPr bwMode="auto">
              <a:xfrm>
                <a:off x="3954" y="2311"/>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4" name="Freeform 22"/>
              <p:cNvSpPr/>
              <p:nvPr/>
            </p:nvSpPr>
            <p:spPr bwMode="auto">
              <a:xfrm>
                <a:off x="3576" y="18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5" name="Freeform 23"/>
              <p:cNvSpPr/>
              <p:nvPr/>
            </p:nvSpPr>
            <p:spPr bwMode="auto">
              <a:xfrm>
                <a:off x="3281" y="2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6" name="Freeform 24"/>
              <p:cNvSpPr/>
              <p:nvPr/>
            </p:nvSpPr>
            <p:spPr bwMode="auto">
              <a:xfrm>
                <a:off x="3364" y="2470"/>
                <a:ext cx="2" cy="4"/>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7" name="Freeform 25"/>
              <p:cNvSpPr/>
              <p:nvPr/>
            </p:nvSpPr>
            <p:spPr bwMode="auto">
              <a:xfrm>
                <a:off x="3360" y="2470"/>
                <a:ext cx="2"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8" name="Freeform 26"/>
              <p:cNvSpPr/>
              <p:nvPr/>
            </p:nvSpPr>
            <p:spPr bwMode="auto">
              <a:xfrm>
                <a:off x="3353" y="2470"/>
                <a:ext cx="3" cy="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9" name="Freeform 27"/>
              <p:cNvSpPr/>
              <p:nvPr/>
            </p:nvSpPr>
            <p:spPr bwMode="auto">
              <a:xfrm>
                <a:off x="3392" y="2482"/>
                <a:ext cx="2" cy="5"/>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0" name="Freeform 28"/>
              <p:cNvSpPr/>
              <p:nvPr/>
            </p:nvSpPr>
            <p:spPr bwMode="auto">
              <a:xfrm>
                <a:off x="3390" y="2480"/>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1" name="Freeform 29"/>
              <p:cNvSpPr/>
              <p:nvPr/>
            </p:nvSpPr>
            <p:spPr bwMode="auto">
              <a:xfrm>
                <a:off x="3341" y="2474"/>
                <a:ext cx="2" cy="4"/>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2" name="Freeform 30"/>
              <p:cNvSpPr/>
              <p:nvPr/>
            </p:nvSpPr>
            <p:spPr bwMode="auto">
              <a:xfrm>
                <a:off x="3822" y="2279"/>
                <a:ext cx="5" cy="4"/>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3" name="Freeform 31"/>
              <p:cNvSpPr/>
              <p:nvPr/>
            </p:nvSpPr>
            <p:spPr bwMode="auto">
              <a:xfrm>
                <a:off x="3292" y="2529"/>
                <a:ext cx="2" cy="2"/>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4" name="Freeform 32"/>
              <p:cNvSpPr/>
              <p:nvPr/>
            </p:nvSpPr>
            <p:spPr bwMode="auto">
              <a:xfrm>
                <a:off x="3699" y="2796"/>
                <a:ext cx="7" cy="5"/>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5" name="Freeform 33"/>
              <p:cNvSpPr/>
              <p:nvPr/>
            </p:nvSpPr>
            <p:spPr bwMode="auto">
              <a:xfrm>
                <a:off x="4616" y="1870"/>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6" name="Freeform 34"/>
              <p:cNvSpPr/>
              <p:nvPr/>
            </p:nvSpPr>
            <p:spPr bwMode="auto">
              <a:xfrm>
                <a:off x="3262" y="2567"/>
                <a:ext cx="4" cy="4"/>
              </a:xfrm>
              <a:custGeom>
                <a:avLst/>
                <a:gdLst>
                  <a:gd name="T0" fmla="*/ 0 w 4"/>
                  <a:gd name="T1" fmla="*/ 2 h 4"/>
                  <a:gd name="T2" fmla="*/ 4 w 4"/>
                  <a:gd name="T3" fmla="*/ 4 h 4"/>
                  <a:gd name="T4" fmla="*/ 0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4" y="4"/>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7" name="Freeform 35"/>
              <p:cNvSpPr/>
              <p:nvPr/>
            </p:nvSpPr>
            <p:spPr bwMode="auto">
              <a:xfrm>
                <a:off x="3570" y="1893"/>
                <a:ext cx="6" cy="6"/>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8" name="Freeform 36"/>
              <p:cNvSpPr/>
              <p:nvPr/>
            </p:nvSpPr>
            <p:spPr bwMode="auto">
              <a:xfrm>
                <a:off x="3207" y="2465"/>
                <a:ext cx="183" cy="174"/>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9" name="Freeform 37"/>
              <p:cNvSpPr/>
              <p:nvPr/>
            </p:nvSpPr>
            <p:spPr bwMode="auto">
              <a:xfrm>
                <a:off x="3725" y="226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0" name="Freeform 38"/>
              <p:cNvSpPr/>
              <p:nvPr/>
            </p:nvSpPr>
            <p:spPr bwMode="auto">
              <a:xfrm>
                <a:off x="3474"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1" name="Freeform 39"/>
              <p:cNvSpPr/>
              <p:nvPr/>
            </p:nvSpPr>
            <p:spPr bwMode="auto">
              <a:xfrm>
                <a:off x="3799" y="2608"/>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2" name="Freeform 40"/>
              <p:cNvSpPr/>
              <p:nvPr/>
            </p:nvSpPr>
            <p:spPr bwMode="auto">
              <a:xfrm>
                <a:off x="3470" y="207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3" name="Freeform 41"/>
              <p:cNvSpPr/>
              <p:nvPr/>
            </p:nvSpPr>
            <p:spPr bwMode="auto">
              <a:xfrm>
                <a:off x="3825"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4" name="Freeform 42"/>
              <p:cNvSpPr/>
              <p:nvPr/>
            </p:nvSpPr>
            <p:spPr bwMode="auto">
              <a:xfrm>
                <a:off x="3466" y="215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5" name="Freeform 43"/>
              <p:cNvSpPr/>
              <p:nvPr/>
            </p:nvSpPr>
            <p:spPr bwMode="auto">
              <a:xfrm>
                <a:off x="3916" y="2582"/>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6" name="Freeform 44"/>
              <p:cNvSpPr/>
              <p:nvPr/>
            </p:nvSpPr>
            <p:spPr bwMode="auto">
              <a:xfrm>
                <a:off x="3899" y="2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7" name="Freeform 45"/>
              <p:cNvSpPr/>
              <p:nvPr/>
            </p:nvSpPr>
            <p:spPr bwMode="auto">
              <a:xfrm>
                <a:off x="3926" y="2582"/>
                <a:ext cx="3" cy="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8" name="Freeform 46"/>
              <p:cNvSpPr/>
              <p:nvPr/>
            </p:nvSpPr>
            <p:spPr bwMode="auto">
              <a:xfrm>
                <a:off x="3850" y="2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9" name="Freeform 47"/>
              <p:cNvSpPr/>
              <p:nvPr/>
            </p:nvSpPr>
            <p:spPr bwMode="auto">
              <a:xfrm>
                <a:off x="3926" y="25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0" name="Freeform 48"/>
              <p:cNvSpPr/>
              <p:nvPr/>
            </p:nvSpPr>
            <p:spPr bwMode="auto">
              <a:xfrm>
                <a:off x="3810" y="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1" name="Freeform 49"/>
              <p:cNvSpPr/>
              <p:nvPr/>
            </p:nvSpPr>
            <p:spPr bwMode="auto">
              <a:xfrm>
                <a:off x="3827" y="227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2" name="Freeform 50"/>
              <p:cNvSpPr/>
              <p:nvPr/>
            </p:nvSpPr>
            <p:spPr bwMode="auto">
              <a:xfrm>
                <a:off x="3470" y="20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3" name="Freeform 51"/>
              <p:cNvSpPr/>
              <p:nvPr/>
            </p:nvSpPr>
            <p:spPr bwMode="auto">
              <a:xfrm>
                <a:off x="4497" y="2332"/>
                <a:ext cx="2" cy="4"/>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4" name="Freeform 52"/>
              <p:cNvSpPr/>
              <p:nvPr/>
            </p:nvSpPr>
            <p:spPr bwMode="auto">
              <a:xfrm>
                <a:off x="4468" y="2319"/>
                <a:ext cx="2" cy="2"/>
              </a:xfrm>
              <a:custGeom>
                <a:avLst/>
                <a:gdLst>
                  <a:gd name="T0" fmla="*/ 2 w 2"/>
                  <a:gd name="T1" fmla="*/ 2 h 2"/>
                  <a:gd name="T2" fmla="*/ 2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5" name="Freeform 53"/>
              <p:cNvSpPr/>
              <p:nvPr/>
            </p:nvSpPr>
            <p:spPr bwMode="auto">
              <a:xfrm>
                <a:off x="4451" y="22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6" name="Freeform 54"/>
              <p:cNvSpPr/>
              <p:nvPr/>
            </p:nvSpPr>
            <p:spPr bwMode="auto">
              <a:xfrm>
                <a:off x="4385" y="228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7" name="Freeform 55"/>
              <p:cNvSpPr/>
              <p:nvPr/>
            </p:nvSpPr>
            <p:spPr bwMode="auto">
              <a:xfrm>
                <a:off x="4381" y="2277"/>
                <a:ext cx="4" cy="2"/>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8" name="Freeform 56"/>
              <p:cNvSpPr/>
              <p:nvPr/>
            </p:nvSpPr>
            <p:spPr bwMode="auto">
              <a:xfrm>
                <a:off x="4383" y="2281"/>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9" name="Freeform 57"/>
              <p:cNvSpPr/>
              <p:nvPr/>
            </p:nvSpPr>
            <p:spPr bwMode="auto">
              <a:xfrm>
                <a:off x="4504" y="23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0" name="Freeform 58"/>
              <p:cNvSpPr/>
              <p:nvPr/>
            </p:nvSpPr>
            <p:spPr bwMode="auto">
              <a:xfrm>
                <a:off x="3602" y="1893"/>
                <a:ext cx="27" cy="2"/>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1" name="Freeform 59"/>
              <p:cNvSpPr/>
              <p:nvPr/>
            </p:nvSpPr>
            <p:spPr bwMode="auto">
              <a:xfrm>
                <a:off x="4495" y="2332"/>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2" name="Freeform 60"/>
              <p:cNvSpPr/>
              <p:nvPr/>
            </p:nvSpPr>
            <p:spPr bwMode="auto">
              <a:xfrm>
                <a:off x="4381" y="2277"/>
                <a:ext cx="4" cy="8"/>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3" name="Freeform 61"/>
              <p:cNvSpPr/>
              <p:nvPr/>
            </p:nvSpPr>
            <p:spPr bwMode="auto">
              <a:xfrm>
                <a:off x="4519" y="2328"/>
                <a:ext cx="2" cy="2"/>
              </a:xfrm>
              <a:custGeom>
                <a:avLst/>
                <a:gdLst>
                  <a:gd name="T0" fmla="*/ 0 w 2"/>
                  <a:gd name="T1" fmla="*/ 2 h 2"/>
                  <a:gd name="T2" fmla="*/ 0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0"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4" name="Freeform 62"/>
              <p:cNvSpPr/>
              <p:nvPr/>
            </p:nvSpPr>
            <p:spPr bwMode="auto">
              <a:xfrm>
                <a:off x="4504" y="2325"/>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5" name="Freeform 63"/>
              <p:cNvSpPr/>
              <p:nvPr/>
            </p:nvSpPr>
            <p:spPr bwMode="auto">
              <a:xfrm>
                <a:off x="4391" y="2294"/>
                <a:ext cx="4" cy="4"/>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6" name="Freeform 64"/>
              <p:cNvSpPr/>
              <p:nvPr/>
            </p:nvSpPr>
            <p:spPr bwMode="auto">
              <a:xfrm>
                <a:off x="4381" y="2281"/>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7" name="Freeform 65"/>
              <p:cNvSpPr/>
              <p:nvPr/>
            </p:nvSpPr>
            <p:spPr bwMode="auto">
              <a:xfrm>
                <a:off x="3332" y="1903"/>
                <a:ext cx="2" cy="7"/>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8" name="Freeform 66"/>
              <p:cNvSpPr/>
              <p:nvPr/>
            </p:nvSpPr>
            <p:spPr bwMode="auto">
              <a:xfrm>
                <a:off x="3566" y="2372"/>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9" name="Freeform 67"/>
              <p:cNvSpPr/>
              <p:nvPr/>
            </p:nvSpPr>
            <p:spPr bwMode="auto">
              <a:xfrm>
                <a:off x="3474" y="207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0" name="Freeform 68"/>
              <p:cNvSpPr/>
              <p:nvPr/>
            </p:nvSpPr>
            <p:spPr bwMode="auto">
              <a:xfrm>
                <a:off x="4060" y="1568"/>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1" name="Freeform 69"/>
              <p:cNvSpPr/>
              <p:nvPr/>
            </p:nvSpPr>
            <p:spPr bwMode="auto">
              <a:xfrm>
                <a:off x="3472" y="2073"/>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2" name="Freeform 70"/>
              <p:cNvSpPr/>
              <p:nvPr/>
            </p:nvSpPr>
            <p:spPr bwMode="auto">
              <a:xfrm>
                <a:off x="3474" y="2073"/>
                <a:ext cx="0" cy="2"/>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3" name="Freeform 71"/>
              <p:cNvSpPr/>
              <p:nvPr/>
            </p:nvSpPr>
            <p:spPr bwMode="auto">
              <a:xfrm>
                <a:off x="3702" y="1530"/>
                <a:ext cx="4"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4" name="Freeform 72"/>
              <p:cNvSpPr/>
              <p:nvPr/>
            </p:nvSpPr>
            <p:spPr bwMode="auto">
              <a:xfrm>
                <a:off x="3421" y="2084"/>
                <a:ext cx="17" cy="15"/>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5" name="Freeform 73"/>
              <p:cNvSpPr/>
              <p:nvPr/>
            </p:nvSpPr>
            <p:spPr bwMode="auto">
              <a:xfrm>
                <a:off x="4381" y="2247"/>
                <a:ext cx="2" cy="4"/>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6" name="Freeform 74"/>
              <p:cNvSpPr/>
              <p:nvPr/>
            </p:nvSpPr>
            <p:spPr bwMode="auto">
              <a:xfrm>
                <a:off x="4381" y="2247"/>
                <a:ext cx="2" cy="6"/>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7" name="Freeform 75"/>
              <p:cNvSpPr/>
              <p:nvPr/>
            </p:nvSpPr>
            <p:spPr bwMode="auto">
              <a:xfrm>
                <a:off x="3914" y="15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8" name="Freeform 76"/>
              <p:cNvSpPr/>
              <p:nvPr/>
            </p:nvSpPr>
            <p:spPr bwMode="auto">
              <a:xfrm>
                <a:off x="3317" y="1492"/>
                <a:ext cx="1064" cy="1219"/>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9" name="Rectangle 77"/>
              <p:cNvSpPr>
                <a:spLocks noChangeArrowheads="1"/>
              </p:cNvSpPr>
              <p:nvPr/>
            </p:nvSpPr>
            <p:spPr bwMode="auto">
              <a:xfrm>
                <a:off x="4586" y="1893"/>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0" name="Freeform 78"/>
              <p:cNvSpPr/>
              <p:nvPr/>
            </p:nvSpPr>
            <p:spPr bwMode="auto">
              <a:xfrm>
                <a:off x="3937" y="2817"/>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1" name="Freeform 79"/>
              <p:cNvSpPr/>
              <p:nvPr/>
            </p:nvSpPr>
            <p:spPr bwMode="auto">
              <a:xfrm>
                <a:off x="4629" y="1859"/>
                <a:ext cx="2" cy="2"/>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2" name="Freeform 80"/>
              <p:cNvSpPr/>
              <p:nvPr/>
            </p:nvSpPr>
            <p:spPr bwMode="auto">
              <a:xfrm>
                <a:off x="3967" y="28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3" name="Freeform 81"/>
              <p:cNvSpPr/>
              <p:nvPr/>
            </p:nvSpPr>
            <p:spPr bwMode="auto">
              <a:xfrm>
                <a:off x="4618" y="1878"/>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4" name="Freeform 82"/>
              <p:cNvSpPr/>
              <p:nvPr/>
            </p:nvSpPr>
            <p:spPr bwMode="auto">
              <a:xfrm>
                <a:off x="3814" y="22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5" name="Freeform 83"/>
              <p:cNvSpPr/>
              <p:nvPr/>
            </p:nvSpPr>
            <p:spPr bwMode="auto">
              <a:xfrm>
                <a:off x="3876" y="24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6" name="Freeform 84"/>
              <p:cNvSpPr/>
              <p:nvPr/>
            </p:nvSpPr>
            <p:spPr bwMode="auto">
              <a:xfrm>
                <a:off x="4618" y="18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7" name="Freeform 85"/>
              <p:cNvSpPr/>
              <p:nvPr/>
            </p:nvSpPr>
            <p:spPr bwMode="auto">
              <a:xfrm>
                <a:off x="3801" y="227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8" name="Freeform 86"/>
              <p:cNvSpPr/>
              <p:nvPr/>
            </p:nvSpPr>
            <p:spPr bwMode="auto">
              <a:xfrm>
                <a:off x="3808" y="2266"/>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9" name="Freeform 87"/>
              <p:cNvSpPr/>
              <p:nvPr/>
            </p:nvSpPr>
            <p:spPr bwMode="auto">
              <a:xfrm>
                <a:off x="3878" y="239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0" name="Freeform 88"/>
              <p:cNvSpPr/>
              <p:nvPr/>
            </p:nvSpPr>
            <p:spPr bwMode="auto">
              <a:xfrm>
                <a:off x="3810" y="2266"/>
                <a:ext cx="6"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1" name="Freeform 89"/>
              <p:cNvSpPr/>
              <p:nvPr/>
            </p:nvSpPr>
            <p:spPr bwMode="auto">
              <a:xfrm>
                <a:off x="3935" y="224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2" name="Freeform 90"/>
              <p:cNvSpPr/>
              <p:nvPr/>
            </p:nvSpPr>
            <p:spPr bwMode="auto">
              <a:xfrm>
                <a:off x="3876" y="2213"/>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3" name="Oval 91"/>
              <p:cNvSpPr>
                <a:spLocks noChangeArrowheads="1"/>
              </p:cNvSpPr>
              <p:nvPr/>
            </p:nvSpPr>
            <p:spPr bwMode="auto">
              <a:xfrm>
                <a:off x="3814" y="226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4" name="Freeform 92"/>
              <p:cNvSpPr/>
              <p:nvPr/>
            </p:nvSpPr>
            <p:spPr bwMode="auto">
              <a:xfrm>
                <a:off x="3801" y="2007"/>
                <a:ext cx="5" cy="7"/>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5" name="Freeform 93"/>
              <p:cNvSpPr/>
              <p:nvPr/>
            </p:nvSpPr>
            <p:spPr bwMode="auto">
              <a:xfrm>
                <a:off x="3837" y="24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6" name="Freeform 94"/>
              <p:cNvSpPr/>
              <p:nvPr/>
            </p:nvSpPr>
            <p:spPr bwMode="auto">
              <a:xfrm>
                <a:off x="4398" y="229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7" name="Freeform 95"/>
              <p:cNvSpPr/>
              <p:nvPr/>
            </p:nvSpPr>
            <p:spPr bwMode="auto">
              <a:xfrm>
                <a:off x="4376" y="2249"/>
                <a:ext cx="227" cy="119"/>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8" name="Freeform 96"/>
              <p:cNvSpPr/>
              <p:nvPr/>
            </p:nvSpPr>
            <p:spPr bwMode="auto">
              <a:xfrm>
                <a:off x="4117" y="22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9" name="Freeform 97"/>
              <p:cNvSpPr/>
              <p:nvPr/>
            </p:nvSpPr>
            <p:spPr bwMode="auto">
              <a:xfrm>
                <a:off x="4487" y="23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0" name="Freeform 98"/>
              <p:cNvSpPr/>
              <p:nvPr/>
            </p:nvSpPr>
            <p:spPr bwMode="auto">
              <a:xfrm>
                <a:off x="4387" y="2285"/>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1" name="Freeform 99"/>
              <p:cNvSpPr/>
              <p:nvPr/>
            </p:nvSpPr>
            <p:spPr bwMode="auto">
              <a:xfrm>
                <a:off x="4508" y="193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2" name="Freeform 100"/>
              <p:cNvSpPr/>
              <p:nvPr/>
            </p:nvSpPr>
            <p:spPr bwMode="auto">
              <a:xfrm>
                <a:off x="4487" y="2285"/>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3" name="Freeform 101"/>
              <p:cNvSpPr/>
              <p:nvPr/>
            </p:nvSpPr>
            <p:spPr bwMode="auto">
              <a:xfrm>
                <a:off x="4514" y="1929"/>
                <a:ext cx="0" cy="4"/>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4" name="Freeform 102"/>
              <p:cNvSpPr/>
              <p:nvPr/>
            </p:nvSpPr>
            <p:spPr bwMode="auto">
              <a:xfrm>
                <a:off x="4506" y="1927"/>
                <a:ext cx="0" cy="4"/>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5" name="Freeform 103"/>
              <p:cNvSpPr/>
              <p:nvPr/>
            </p:nvSpPr>
            <p:spPr bwMode="auto">
              <a:xfrm>
                <a:off x="4516" y="192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6" name="Freeform 104"/>
              <p:cNvSpPr/>
              <p:nvPr/>
            </p:nvSpPr>
            <p:spPr bwMode="auto">
              <a:xfrm>
                <a:off x="4495" y="1925"/>
                <a:ext cx="2" cy="4"/>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7" name="Freeform 105"/>
              <p:cNvSpPr/>
              <p:nvPr/>
            </p:nvSpPr>
            <p:spPr bwMode="auto">
              <a:xfrm>
                <a:off x="3201" y="2162"/>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8" name="Freeform 106"/>
              <p:cNvSpPr/>
              <p:nvPr/>
            </p:nvSpPr>
            <p:spPr bwMode="auto">
              <a:xfrm>
                <a:off x="3544" y="154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9" name="Freeform 107"/>
              <p:cNvSpPr/>
              <p:nvPr/>
            </p:nvSpPr>
            <p:spPr bwMode="auto">
              <a:xfrm>
                <a:off x="3914" y="1418"/>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0" name="Freeform 108"/>
              <p:cNvSpPr/>
              <p:nvPr/>
            </p:nvSpPr>
            <p:spPr bwMode="auto">
              <a:xfrm>
                <a:off x="3916" y="1409"/>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1" name="Freeform 109"/>
              <p:cNvSpPr/>
              <p:nvPr/>
            </p:nvSpPr>
            <p:spPr bwMode="auto">
              <a:xfrm>
                <a:off x="3893" y="1441"/>
                <a:ext cx="4" cy="4"/>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2" name="Freeform 110"/>
              <p:cNvSpPr/>
              <p:nvPr/>
            </p:nvSpPr>
            <p:spPr bwMode="auto">
              <a:xfrm>
                <a:off x="3893" y="1437"/>
                <a:ext cx="6" cy="6"/>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3" name="Freeform 111"/>
              <p:cNvSpPr/>
              <p:nvPr/>
            </p:nvSpPr>
            <p:spPr bwMode="auto">
              <a:xfrm>
                <a:off x="3909" y="1418"/>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4" name="Freeform 112"/>
              <p:cNvSpPr/>
              <p:nvPr/>
            </p:nvSpPr>
            <p:spPr bwMode="auto">
              <a:xfrm>
                <a:off x="3912" y="1416"/>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5" name="Freeform 113"/>
              <p:cNvSpPr/>
              <p:nvPr/>
            </p:nvSpPr>
            <p:spPr bwMode="auto">
              <a:xfrm>
                <a:off x="4472" y="1804"/>
                <a:ext cx="233" cy="133"/>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6" name="Freeform 114"/>
              <p:cNvSpPr/>
              <p:nvPr/>
            </p:nvSpPr>
            <p:spPr bwMode="auto">
              <a:xfrm>
                <a:off x="3897" y="1269"/>
                <a:ext cx="6" cy="2"/>
              </a:xfrm>
              <a:custGeom>
                <a:avLst/>
                <a:gdLst>
                  <a:gd name="T0" fmla="*/ 6 w 6"/>
                  <a:gd name="T1" fmla="*/ 0 h 2"/>
                  <a:gd name="T2" fmla="*/ 6 w 6"/>
                  <a:gd name="T3" fmla="*/ 0 h 2"/>
                  <a:gd name="T4" fmla="*/ 0 w 6"/>
                  <a:gd name="T5" fmla="*/ 2 h 2"/>
                  <a:gd name="T6" fmla="*/ 6 w 6"/>
                  <a:gd name="T7" fmla="*/ 0 h 2"/>
                </a:gdLst>
                <a:ahLst/>
                <a:cxnLst>
                  <a:cxn ang="0">
                    <a:pos x="T0" y="T1"/>
                  </a:cxn>
                  <a:cxn ang="0">
                    <a:pos x="T2" y="T3"/>
                  </a:cxn>
                  <a:cxn ang="0">
                    <a:pos x="T4" y="T5"/>
                  </a:cxn>
                  <a:cxn ang="0">
                    <a:pos x="T6" y="T7"/>
                  </a:cxn>
                </a:cxnLst>
                <a:rect l="0" t="0" r="r" b="b"/>
                <a:pathLst>
                  <a:path w="6" h="2">
                    <a:moveTo>
                      <a:pt x="6" y="0"/>
                    </a:moveTo>
                    <a:lnTo>
                      <a:pt x="6" y="0"/>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7" name="Freeform 115"/>
              <p:cNvSpPr/>
              <p:nvPr/>
            </p:nvSpPr>
            <p:spPr bwMode="auto">
              <a:xfrm>
                <a:off x="3935" y="1214"/>
                <a:ext cx="78" cy="253"/>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8" name="Freeform 116"/>
              <p:cNvSpPr/>
              <p:nvPr/>
            </p:nvSpPr>
            <p:spPr bwMode="auto">
              <a:xfrm>
                <a:off x="3914" y="13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9" name="Freeform 117"/>
              <p:cNvSpPr/>
              <p:nvPr/>
            </p:nvSpPr>
            <p:spPr bwMode="auto">
              <a:xfrm>
                <a:off x="3364" y="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0" name="Freeform 118"/>
              <p:cNvSpPr/>
              <p:nvPr/>
            </p:nvSpPr>
            <p:spPr bwMode="auto">
              <a:xfrm>
                <a:off x="3920" y="1403"/>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1" name="Freeform 119"/>
              <p:cNvSpPr/>
              <p:nvPr/>
            </p:nvSpPr>
            <p:spPr bwMode="auto">
              <a:xfrm>
                <a:off x="3918" y="1401"/>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2" name="Freeform 120"/>
              <p:cNvSpPr/>
              <p:nvPr/>
            </p:nvSpPr>
            <p:spPr bwMode="auto">
              <a:xfrm>
                <a:off x="3920" y="1411"/>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3" name="Freeform 121"/>
              <p:cNvSpPr/>
              <p:nvPr/>
            </p:nvSpPr>
            <p:spPr bwMode="auto">
              <a:xfrm>
                <a:off x="3477" y="15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4" name="Freeform 122"/>
              <p:cNvSpPr/>
              <p:nvPr/>
            </p:nvSpPr>
            <p:spPr bwMode="auto">
              <a:xfrm>
                <a:off x="3453" y="145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5" name="Freeform 123"/>
              <p:cNvSpPr/>
              <p:nvPr/>
            </p:nvSpPr>
            <p:spPr bwMode="auto">
              <a:xfrm>
                <a:off x="3477" y="142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6" name="Freeform 124"/>
              <p:cNvSpPr/>
              <p:nvPr/>
            </p:nvSpPr>
            <p:spPr bwMode="auto">
              <a:xfrm>
                <a:off x="4603" y="18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7" name="Freeform 125"/>
              <p:cNvSpPr/>
              <p:nvPr/>
            </p:nvSpPr>
            <p:spPr bwMode="auto">
              <a:xfrm>
                <a:off x="3540" y="153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8" name="Rectangle 126"/>
              <p:cNvSpPr>
                <a:spLocks noChangeArrowheads="1"/>
              </p:cNvSpPr>
              <p:nvPr/>
            </p:nvSpPr>
            <p:spPr bwMode="auto">
              <a:xfrm>
                <a:off x="3489" y="1441"/>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9" name="Freeform 127"/>
              <p:cNvSpPr/>
              <p:nvPr/>
            </p:nvSpPr>
            <p:spPr bwMode="auto">
              <a:xfrm>
                <a:off x="3375" y="1310"/>
                <a:ext cx="174" cy="269"/>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0" name="Freeform 128"/>
              <p:cNvSpPr/>
              <p:nvPr/>
            </p:nvSpPr>
            <p:spPr bwMode="auto">
              <a:xfrm>
                <a:off x="3538" y="1526"/>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1" name="Freeform 129"/>
              <p:cNvSpPr/>
              <p:nvPr/>
            </p:nvSpPr>
            <p:spPr bwMode="auto">
              <a:xfrm>
                <a:off x="3460" y="1407"/>
                <a:ext cx="2" cy="2"/>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2" name="Freeform 130"/>
              <p:cNvSpPr/>
              <p:nvPr/>
            </p:nvSpPr>
            <p:spPr bwMode="auto">
              <a:xfrm>
                <a:off x="3445" y="1392"/>
                <a:ext cx="4" cy="2"/>
              </a:xfrm>
              <a:custGeom>
                <a:avLst/>
                <a:gdLst>
                  <a:gd name="T0" fmla="*/ 4 w 4"/>
                  <a:gd name="T1" fmla="*/ 0 h 2"/>
                  <a:gd name="T2" fmla="*/ 4 w 4"/>
                  <a:gd name="T3" fmla="*/ 0 h 2"/>
                  <a:gd name="T4" fmla="*/ 0 w 4"/>
                  <a:gd name="T5" fmla="*/ 2 h 2"/>
                  <a:gd name="T6" fmla="*/ 4 w 4"/>
                  <a:gd name="T7" fmla="*/ 0 h 2"/>
                </a:gdLst>
                <a:ahLst/>
                <a:cxnLst>
                  <a:cxn ang="0">
                    <a:pos x="T0" y="T1"/>
                  </a:cxn>
                  <a:cxn ang="0">
                    <a:pos x="T2" y="T3"/>
                  </a:cxn>
                  <a:cxn ang="0">
                    <a:pos x="T4" y="T5"/>
                  </a:cxn>
                  <a:cxn ang="0">
                    <a:pos x="T6" y="T7"/>
                  </a:cxn>
                </a:cxnLst>
                <a:rect l="0" t="0" r="r" b="b"/>
                <a:pathLst>
                  <a:path w="4" h="2">
                    <a:moveTo>
                      <a:pt x="4" y="0"/>
                    </a:moveTo>
                    <a:lnTo>
                      <a:pt x="4" y="0"/>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3" name="Freeform 131"/>
              <p:cNvSpPr/>
              <p:nvPr/>
            </p:nvSpPr>
            <p:spPr bwMode="auto">
              <a:xfrm>
                <a:off x="3468" y="1405"/>
                <a:ext cx="4"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4" name="Freeform 132"/>
              <p:cNvSpPr/>
              <p:nvPr/>
            </p:nvSpPr>
            <p:spPr bwMode="auto">
              <a:xfrm>
                <a:off x="3515" y="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5" name="Freeform 133"/>
              <p:cNvSpPr/>
              <p:nvPr/>
            </p:nvSpPr>
            <p:spPr bwMode="auto">
              <a:xfrm>
                <a:off x="3470" y="140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6" name="Freeform 134"/>
              <p:cNvSpPr/>
              <p:nvPr/>
            </p:nvSpPr>
            <p:spPr bwMode="auto">
              <a:xfrm>
                <a:off x="3462" y="140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7" name="Freeform 135"/>
              <p:cNvSpPr/>
              <p:nvPr/>
            </p:nvSpPr>
            <p:spPr bwMode="auto">
              <a:xfrm>
                <a:off x="3909" y="1416"/>
                <a:ext cx="11" cy="2"/>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8" name="Freeform 136"/>
              <p:cNvSpPr/>
              <p:nvPr/>
            </p:nvSpPr>
            <p:spPr bwMode="auto">
              <a:xfrm>
                <a:off x="4491" y="1382"/>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9" name="Freeform 137"/>
              <p:cNvSpPr/>
              <p:nvPr/>
            </p:nvSpPr>
            <p:spPr bwMode="auto">
              <a:xfrm>
                <a:off x="4368" y="1484"/>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0" name="Freeform 138"/>
              <p:cNvSpPr/>
              <p:nvPr/>
            </p:nvSpPr>
            <p:spPr bwMode="auto">
              <a:xfrm>
                <a:off x="4504" y="137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1" name="Freeform 139"/>
              <p:cNvSpPr/>
              <p:nvPr/>
            </p:nvSpPr>
            <p:spPr bwMode="auto">
              <a:xfrm>
                <a:off x="4506" y="138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2" name="Freeform 140"/>
              <p:cNvSpPr/>
              <p:nvPr/>
            </p:nvSpPr>
            <p:spPr bwMode="auto">
              <a:xfrm>
                <a:off x="4368" y="14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3" name="Freeform 141"/>
              <p:cNvSpPr/>
              <p:nvPr/>
            </p:nvSpPr>
            <p:spPr bwMode="auto">
              <a:xfrm>
                <a:off x="4364" y="1484"/>
                <a:ext cx="2" cy="4"/>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4" name="Freeform 142"/>
              <p:cNvSpPr/>
              <p:nvPr/>
            </p:nvSpPr>
            <p:spPr bwMode="auto">
              <a:xfrm>
                <a:off x="4368" y="1492"/>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5" name="Freeform 143"/>
              <p:cNvSpPr/>
              <p:nvPr/>
            </p:nvSpPr>
            <p:spPr bwMode="auto">
              <a:xfrm>
                <a:off x="4487" y="1388"/>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6" name="Freeform 144"/>
              <p:cNvSpPr/>
              <p:nvPr/>
            </p:nvSpPr>
            <p:spPr bwMode="auto">
              <a:xfrm>
                <a:off x="4514" y="1382"/>
                <a:ext cx="2" cy="4"/>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7" name="Freeform 145"/>
              <p:cNvSpPr/>
              <p:nvPr/>
            </p:nvSpPr>
            <p:spPr bwMode="auto">
              <a:xfrm>
                <a:off x="4548" y="1397"/>
                <a:ext cx="2" cy="6"/>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8" name="Freeform 146"/>
              <p:cNvSpPr/>
              <p:nvPr/>
            </p:nvSpPr>
            <p:spPr bwMode="auto">
              <a:xfrm>
                <a:off x="4550" y="1399"/>
                <a:ext cx="3" cy="4"/>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9" name="Freeform 147"/>
              <p:cNvSpPr/>
              <p:nvPr/>
            </p:nvSpPr>
            <p:spPr bwMode="auto">
              <a:xfrm>
                <a:off x="4521" y="1382"/>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0" name="Freeform 148"/>
              <p:cNvSpPr/>
              <p:nvPr/>
            </p:nvSpPr>
            <p:spPr bwMode="auto">
              <a:xfrm>
                <a:off x="4516" y="1378"/>
                <a:ext cx="5" cy="8"/>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1" name="Freeform 149"/>
              <p:cNvSpPr/>
              <p:nvPr/>
            </p:nvSpPr>
            <p:spPr bwMode="auto">
              <a:xfrm>
                <a:off x="4519" y="1380"/>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2" name="Freeform 150"/>
              <p:cNvSpPr/>
              <p:nvPr/>
            </p:nvSpPr>
            <p:spPr bwMode="auto">
              <a:xfrm>
                <a:off x="3876" y="13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3" name="Freeform 151"/>
              <p:cNvSpPr/>
              <p:nvPr/>
            </p:nvSpPr>
            <p:spPr bwMode="auto">
              <a:xfrm>
                <a:off x="4465" y="1920"/>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4" name="Freeform 152"/>
              <p:cNvSpPr/>
              <p:nvPr/>
            </p:nvSpPr>
            <p:spPr bwMode="auto">
              <a:xfrm>
                <a:off x="4468" y="1918"/>
                <a:ext cx="6"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5" name="Freeform 153"/>
              <p:cNvSpPr/>
              <p:nvPr/>
            </p:nvSpPr>
            <p:spPr bwMode="auto">
              <a:xfrm>
                <a:off x="3912" y="1286"/>
                <a:ext cx="4" cy="2"/>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6" name="Freeform 154"/>
              <p:cNvSpPr/>
              <p:nvPr/>
            </p:nvSpPr>
            <p:spPr bwMode="auto">
              <a:xfrm>
                <a:off x="3876" y="13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7" name="Rectangle 155"/>
              <p:cNvSpPr>
                <a:spLocks noChangeArrowheads="1"/>
              </p:cNvSpPr>
              <p:nvPr/>
            </p:nvSpPr>
            <p:spPr bwMode="auto">
              <a:xfrm>
                <a:off x="4402" y="1454"/>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8" name="Freeform 156"/>
              <p:cNvSpPr/>
              <p:nvPr/>
            </p:nvSpPr>
            <p:spPr bwMode="auto">
              <a:xfrm>
                <a:off x="4546" y="140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9" name="Freeform 157"/>
              <p:cNvSpPr/>
              <p:nvPr/>
            </p:nvSpPr>
            <p:spPr bwMode="auto">
              <a:xfrm>
                <a:off x="3914" y="12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0" name="Freeform 158"/>
              <p:cNvSpPr/>
              <p:nvPr/>
            </p:nvSpPr>
            <p:spPr bwMode="auto">
              <a:xfrm>
                <a:off x="4423" y="1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1" name="Freeform 159"/>
              <p:cNvSpPr/>
              <p:nvPr/>
            </p:nvSpPr>
            <p:spPr bwMode="auto">
              <a:xfrm>
                <a:off x="4465" y="1456"/>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2" name="Freeform 160"/>
              <p:cNvSpPr/>
              <p:nvPr/>
            </p:nvSpPr>
            <p:spPr bwMode="auto">
              <a:xfrm>
                <a:off x="4355" y="1509"/>
                <a:ext cx="4" cy="4"/>
              </a:xfrm>
              <a:custGeom>
                <a:avLst/>
                <a:gdLst>
                  <a:gd name="T0" fmla="*/ 0 w 4"/>
                  <a:gd name="T1" fmla="*/ 0 h 4"/>
                  <a:gd name="T2" fmla="*/ 0 w 4"/>
                  <a:gd name="T3" fmla="*/ 2 h 4"/>
                  <a:gd name="T4" fmla="*/ 4 w 4"/>
                  <a:gd name="T5" fmla="*/ 4 h 4"/>
                  <a:gd name="T6" fmla="*/ 0 w 4"/>
                  <a:gd name="T7" fmla="*/ 0 h 4"/>
                </a:gdLst>
                <a:ahLst/>
                <a:cxnLst>
                  <a:cxn ang="0">
                    <a:pos x="T0" y="T1"/>
                  </a:cxn>
                  <a:cxn ang="0">
                    <a:pos x="T2" y="T3"/>
                  </a:cxn>
                  <a:cxn ang="0">
                    <a:pos x="T4" y="T5"/>
                  </a:cxn>
                  <a:cxn ang="0">
                    <a:pos x="T6" y="T7"/>
                  </a:cxn>
                </a:cxnLst>
                <a:rect l="0" t="0" r="r" b="b"/>
                <a:pathLst>
                  <a:path w="4" h="4">
                    <a:moveTo>
                      <a:pt x="0" y="0"/>
                    </a:moveTo>
                    <a:lnTo>
                      <a:pt x="0" y="2"/>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3" name="Freeform 161"/>
              <p:cNvSpPr/>
              <p:nvPr/>
            </p:nvSpPr>
            <p:spPr bwMode="auto">
              <a:xfrm>
                <a:off x="4383" y="14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4" name="Freeform 162"/>
              <p:cNvSpPr/>
              <p:nvPr/>
            </p:nvSpPr>
            <p:spPr bwMode="auto">
              <a:xfrm>
                <a:off x="4287" y="1378"/>
                <a:ext cx="261" cy="237"/>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5" name="Freeform 163"/>
              <p:cNvSpPr/>
              <p:nvPr/>
            </p:nvSpPr>
            <p:spPr bwMode="auto">
              <a:xfrm>
                <a:off x="4499" y="1925"/>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6" name="Freeform 164"/>
              <p:cNvSpPr/>
              <p:nvPr/>
            </p:nvSpPr>
            <p:spPr bwMode="auto">
              <a:xfrm>
                <a:off x="3914" y="1322"/>
                <a:ext cx="2"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7" name="Freeform 165"/>
              <p:cNvSpPr/>
              <p:nvPr/>
            </p:nvSpPr>
            <p:spPr bwMode="auto">
              <a:xfrm>
                <a:off x="3122" y="2198"/>
                <a:ext cx="2" cy="4"/>
              </a:xfrm>
              <a:custGeom>
                <a:avLst/>
                <a:gdLst>
                  <a:gd name="T0" fmla="*/ 0 w 2"/>
                  <a:gd name="T1" fmla="*/ 0 h 4"/>
                  <a:gd name="T2" fmla="*/ 0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0" y="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8" name="Freeform 166"/>
              <p:cNvSpPr/>
              <p:nvPr/>
            </p:nvSpPr>
            <p:spPr bwMode="auto">
              <a:xfrm>
                <a:off x="3126" y="2183"/>
                <a:ext cx="3" cy="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9" name="Freeform 167"/>
              <p:cNvSpPr/>
              <p:nvPr/>
            </p:nvSpPr>
            <p:spPr bwMode="auto">
              <a:xfrm>
                <a:off x="3540" y="1543"/>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0" name="Freeform 168"/>
              <p:cNvSpPr/>
              <p:nvPr/>
            </p:nvSpPr>
            <p:spPr bwMode="auto">
              <a:xfrm>
                <a:off x="3156" y="2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1" name="Freeform 169"/>
              <p:cNvSpPr/>
              <p:nvPr/>
            </p:nvSpPr>
            <p:spPr bwMode="auto">
              <a:xfrm>
                <a:off x="3129" y="2183"/>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2" name="Freeform 170"/>
              <p:cNvSpPr/>
              <p:nvPr/>
            </p:nvSpPr>
            <p:spPr bwMode="auto">
              <a:xfrm>
                <a:off x="3129" y="21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3" name="Freeform 171"/>
              <p:cNvSpPr/>
              <p:nvPr/>
            </p:nvSpPr>
            <p:spPr bwMode="auto">
              <a:xfrm>
                <a:off x="3129" y="219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4" name="Freeform 172"/>
              <p:cNvSpPr/>
              <p:nvPr/>
            </p:nvSpPr>
            <p:spPr bwMode="auto">
              <a:xfrm>
                <a:off x="3205" y="2162"/>
                <a:ext cx="2" cy="9"/>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5" name="Freeform 173"/>
              <p:cNvSpPr/>
              <p:nvPr/>
            </p:nvSpPr>
            <p:spPr bwMode="auto">
              <a:xfrm>
                <a:off x="3207" y="2166"/>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6" name="Freeform 174"/>
              <p:cNvSpPr/>
              <p:nvPr/>
            </p:nvSpPr>
            <p:spPr bwMode="auto">
              <a:xfrm>
                <a:off x="3207" y="2169"/>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7" name="Freeform 175"/>
              <p:cNvSpPr/>
              <p:nvPr/>
            </p:nvSpPr>
            <p:spPr bwMode="auto">
              <a:xfrm>
                <a:off x="3194" y="2156"/>
                <a:ext cx="0" cy="6"/>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8" name="Freeform 176"/>
              <p:cNvSpPr/>
              <p:nvPr/>
            </p:nvSpPr>
            <p:spPr bwMode="auto">
              <a:xfrm>
                <a:off x="3209" y="219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9" name="Freeform 177"/>
              <p:cNvSpPr/>
              <p:nvPr/>
            </p:nvSpPr>
            <p:spPr bwMode="auto">
              <a:xfrm>
                <a:off x="3472" y="20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0" name="Freeform 178"/>
              <p:cNvSpPr/>
              <p:nvPr/>
            </p:nvSpPr>
            <p:spPr bwMode="auto">
              <a:xfrm>
                <a:off x="3201" y="215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1" name="Freeform 179"/>
              <p:cNvSpPr/>
              <p:nvPr/>
            </p:nvSpPr>
            <p:spPr bwMode="auto">
              <a:xfrm>
                <a:off x="3211" y="2194"/>
                <a:ext cx="2" cy="4"/>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2" name="Freeform 180"/>
              <p:cNvSpPr/>
              <p:nvPr/>
            </p:nvSpPr>
            <p:spPr bwMode="auto">
              <a:xfrm>
                <a:off x="3317" y="2561"/>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3" name="Freeform 181"/>
              <p:cNvSpPr/>
              <p:nvPr/>
            </p:nvSpPr>
            <p:spPr bwMode="auto">
              <a:xfrm>
                <a:off x="3345" y="2535"/>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4" name="Freeform 182"/>
              <p:cNvSpPr/>
              <p:nvPr/>
            </p:nvSpPr>
            <p:spPr bwMode="auto">
              <a:xfrm>
                <a:off x="3211" y="2192"/>
                <a:ext cx="2" cy="6"/>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5" name="Freeform 183"/>
              <p:cNvSpPr/>
              <p:nvPr/>
            </p:nvSpPr>
            <p:spPr bwMode="auto">
              <a:xfrm>
                <a:off x="3266" y="2548"/>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6" name="Freeform 184"/>
              <p:cNvSpPr/>
              <p:nvPr/>
            </p:nvSpPr>
            <p:spPr bwMode="auto">
              <a:xfrm>
                <a:off x="3271" y="2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7" name="Freeform 185"/>
              <p:cNvSpPr/>
              <p:nvPr/>
            </p:nvSpPr>
            <p:spPr bwMode="auto">
              <a:xfrm>
                <a:off x="3273" y="2557"/>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8" name="Freeform 186"/>
              <p:cNvSpPr/>
              <p:nvPr/>
            </p:nvSpPr>
            <p:spPr bwMode="auto">
              <a:xfrm>
                <a:off x="3271" y="2557"/>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9" name="Freeform 187"/>
              <p:cNvSpPr/>
              <p:nvPr/>
            </p:nvSpPr>
            <p:spPr bwMode="auto">
              <a:xfrm>
                <a:off x="4616" y="18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0" name="Freeform 188"/>
              <p:cNvSpPr/>
              <p:nvPr/>
            </p:nvSpPr>
            <p:spPr bwMode="auto">
              <a:xfrm>
                <a:off x="3175" y="221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1" name="Freeform 189"/>
              <p:cNvSpPr/>
              <p:nvPr/>
            </p:nvSpPr>
            <p:spPr bwMode="auto">
              <a:xfrm>
                <a:off x="3137" y="21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2" name="Freeform 190"/>
              <p:cNvSpPr/>
              <p:nvPr/>
            </p:nvSpPr>
            <p:spPr bwMode="auto">
              <a:xfrm>
                <a:off x="3203" y="2166"/>
                <a:ext cx="2" cy="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3" name="Freeform 191"/>
              <p:cNvSpPr/>
              <p:nvPr/>
            </p:nvSpPr>
            <p:spPr bwMode="auto">
              <a:xfrm>
                <a:off x="4497" y="192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4" name="Freeform 192"/>
              <p:cNvSpPr/>
              <p:nvPr/>
            </p:nvSpPr>
            <p:spPr bwMode="auto">
              <a:xfrm>
                <a:off x="3082" y="2156"/>
                <a:ext cx="131" cy="91"/>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5" name="Freeform 193"/>
              <p:cNvSpPr/>
              <p:nvPr/>
            </p:nvSpPr>
            <p:spPr bwMode="auto">
              <a:xfrm>
                <a:off x="3192" y="2160"/>
                <a:ext cx="0" cy="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6" name="Freeform 194"/>
              <p:cNvSpPr/>
              <p:nvPr/>
            </p:nvSpPr>
            <p:spPr bwMode="auto">
              <a:xfrm>
                <a:off x="3146" y="2177"/>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7" name="Freeform 195"/>
              <p:cNvSpPr/>
              <p:nvPr/>
            </p:nvSpPr>
            <p:spPr bwMode="auto">
              <a:xfrm>
                <a:off x="3264" y="1853"/>
                <a:ext cx="2" cy="4"/>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8" name="Freeform 196"/>
              <p:cNvSpPr/>
              <p:nvPr/>
            </p:nvSpPr>
            <p:spPr bwMode="auto">
              <a:xfrm>
                <a:off x="3209" y="1836"/>
                <a:ext cx="2" cy="2"/>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9" name="Freeform 197"/>
              <p:cNvSpPr/>
              <p:nvPr/>
            </p:nvSpPr>
            <p:spPr bwMode="auto">
              <a:xfrm>
                <a:off x="3343" y="2470"/>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0" name="Freeform 198"/>
              <p:cNvSpPr/>
              <p:nvPr/>
            </p:nvSpPr>
            <p:spPr bwMode="auto">
              <a:xfrm>
                <a:off x="3186"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1" name="Freeform 199"/>
              <p:cNvSpPr/>
              <p:nvPr/>
            </p:nvSpPr>
            <p:spPr bwMode="auto">
              <a:xfrm>
                <a:off x="3188" y="1825"/>
                <a:ext cx="2" cy="4"/>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2" name="Freeform 200"/>
              <p:cNvSpPr/>
              <p:nvPr/>
            </p:nvSpPr>
            <p:spPr bwMode="auto">
              <a:xfrm>
                <a:off x="3184" y="1833"/>
                <a:ext cx="2" cy="3"/>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3" name="Freeform 201"/>
              <p:cNvSpPr/>
              <p:nvPr/>
            </p:nvSpPr>
            <p:spPr bwMode="auto">
              <a:xfrm>
                <a:off x="3351" y="2465"/>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4" name="Freeform 202"/>
              <p:cNvSpPr/>
              <p:nvPr/>
            </p:nvSpPr>
            <p:spPr bwMode="auto">
              <a:xfrm>
                <a:off x="3173" y="1831"/>
                <a:ext cx="2" cy="5"/>
              </a:xfrm>
              <a:custGeom>
                <a:avLst/>
                <a:gdLst>
                  <a:gd name="T0" fmla="*/ 2 w 2"/>
                  <a:gd name="T1" fmla="*/ 0 h 5"/>
                  <a:gd name="T2" fmla="*/ 2 w 2"/>
                  <a:gd name="T3" fmla="*/ 0 h 5"/>
                  <a:gd name="T4" fmla="*/ 0 w 2"/>
                  <a:gd name="T5" fmla="*/ 5 h 5"/>
                  <a:gd name="T6" fmla="*/ 2 w 2"/>
                  <a:gd name="T7" fmla="*/ 0 h 5"/>
                </a:gdLst>
                <a:ahLst/>
                <a:cxnLst>
                  <a:cxn ang="0">
                    <a:pos x="T0" y="T1"/>
                  </a:cxn>
                  <a:cxn ang="0">
                    <a:pos x="T2" y="T3"/>
                  </a:cxn>
                  <a:cxn ang="0">
                    <a:pos x="T4" y="T5"/>
                  </a:cxn>
                  <a:cxn ang="0">
                    <a:pos x="T6" y="T7"/>
                  </a:cxn>
                </a:cxnLst>
                <a:rect l="0" t="0" r="r" b="b"/>
                <a:pathLst>
                  <a:path w="2" h="5">
                    <a:moveTo>
                      <a:pt x="2" y="0"/>
                    </a:moveTo>
                    <a:lnTo>
                      <a:pt x="2" y="0"/>
                    </a:lnTo>
                    <a:lnTo>
                      <a:pt x="0" y="5"/>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5" name="Freeform 203"/>
              <p:cNvSpPr/>
              <p:nvPr/>
            </p:nvSpPr>
            <p:spPr bwMode="auto">
              <a:xfrm>
                <a:off x="3536" y="1554"/>
                <a:ext cx="8" cy="2"/>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6" name="Freeform 204"/>
              <p:cNvSpPr/>
              <p:nvPr/>
            </p:nvSpPr>
            <p:spPr bwMode="auto">
              <a:xfrm>
                <a:off x="3538" y="155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grpSp>
          <p:nvGrpSpPr>
            <p:cNvPr id="20" name="Group 406"/>
            <p:cNvGrpSpPr/>
            <p:nvPr/>
          </p:nvGrpSpPr>
          <p:grpSpPr bwMode="auto">
            <a:xfrm>
              <a:off x="3112" y="1551"/>
              <a:ext cx="1462" cy="1559"/>
              <a:chOff x="3112" y="1551"/>
              <a:chExt cx="1462" cy="1559"/>
            </a:xfrm>
            <a:grpFill/>
          </p:grpSpPr>
          <p:sp>
            <p:nvSpPr>
              <p:cNvPr id="67" name="Freeform 206"/>
              <p:cNvSpPr/>
              <p:nvPr/>
            </p:nvSpPr>
            <p:spPr bwMode="auto">
              <a:xfrm>
                <a:off x="3534" y="1558"/>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8" name="Freeform 207"/>
              <p:cNvSpPr/>
              <p:nvPr/>
            </p:nvSpPr>
            <p:spPr bwMode="auto">
              <a:xfrm>
                <a:off x="3513" y="158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9" name="Freeform 208"/>
              <p:cNvSpPr/>
              <p:nvPr/>
            </p:nvSpPr>
            <p:spPr bwMode="auto">
              <a:xfrm>
                <a:off x="3513" y="1579"/>
                <a:ext cx="6"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0" name="Freeform 209"/>
              <p:cNvSpPr/>
              <p:nvPr/>
            </p:nvSpPr>
            <p:spPr bwMode="auto">
              <a:xfrm>
                <a:off x="3536" y="1551"/>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1" name="Freeform 210"/>
              <p:cNvSpPr/>
              <p:nvPr/>
            </p:nvSpPr>
            <p:spPr bwMode="auto">
              <a:xfrm>
                <a:off x="3112" y="1810"/>
                <a:ext cx="161" cy="87"/>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2" name="Freeform 211"/>
              <p:cNvSpPr/>
              <p:nvPr/>
            </p:nvSpPr>
            <p:spPr bwMode="auto">
              <a:xfrm>
                <a:off x="3266" y="1867"/>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3" name="Freeform 212"/>
              <p:cNvSpPr/>
              <p:nvPr/>
            </p:nvSpPr>
            <p:spPr bwMode="auto">
              <a:xfrm>
                <a:off x="3266" y="1861"/>
                <a:ext cx="3" cy="4"/>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4" name="Freeform 213"/>
              <p:cNvSpPr/>
              <p:nvPr/>
            </p:nvSpPr>
            <p:spPr bwMode="auto">
              <a:xfrm>
                <a:off x="3260" y="185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5" name="Freeform 214"/>
              <p:cNvSpPr/>
              <p:nvPr/>
            </p:nvSpPr>
            <p:spPr bwMode="auto">
              <a:xfrm>
                <a:off x="3260" y="1893"/>
                <a:ext cx="4" cy="6"/>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6" name="Freeform 215"/>
              <p:cNvSpPr/>
              <p:nvPr/>
            </p:nvSpPr>
            <p:spPr bwMode="auto">
              <a:xfrm>
                <a:off x="3269" y="1870"/>
                <a:ext cx="2" cy="4"/>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7" name="Freeform 216"/>
              <p:cNvSpPr/>
              <p:nvPr/>
            </p:nvSpPr>
            <p:spPr bwMode="auto">
              <a:xfrm>
                <a:off x="3260" y="1895"/>
                <a:ext cx="4" cy="4"/>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8" name="Freeform 217"/>
              <p:cNvSpPr/>
              <p:nvPr/>
            </p:nvSpPr>
            <p:spPr bwMode="auto">
              <a:xfrm>
                <a:off x="4538" y="1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79" name="Freeform 218"/>
              <p:cNvSpPr/>
              <p:nvPr/>
            </p:nvSpPr>
            <p:spPr bwMode="auto">
              <a:xfrm>
                <a:off x="3213" y="1882"/>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0" name="Freeform 219"/>
              <p:cNvSpPr/>
              <p:nvPr/>
            </p:nvSpPr>
            <p:spPr bwMode="auto">
              <a:xfrm>
                <a:off x="3190" y="182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1" name="Freeform 220"/>
              <p:cNvSpPr/>
              <p:nvPr/>
            </p:nvSpPr>
            <p:spPr bwMode="auto">
              <a:xfrm>
                <a:off x="3271" y="18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2" name="Freeform 221"/>
              <p:cNvSpPr/>
              <p:nvPr/>
            </p:nvSpPr>
            <p:spPr bwMode="auto">
              <a:xfrm>
                <a:off x="3190" y="187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3" name="Freeform 222"/>
              <p:cNvSpPr/>
              <p:nvPr/>
            </p:nvSpPr>
            <p:spPr bwMode="auto">
              <a:xfrm>
                <a:off x="4574" y="1855"/>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4" name="Freeform 223"/>
              <p:cNvSpPr/>
              <p:nvPr/>
            </p:nvSpPr>
            <p:spPr bwMode="auto">
              <a:xfrm>
                <a:off x="3199"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5" name="Freeform 224"/>
              <p:cNvSpPr/>
              <p:nvPr/>
            </p:nvSpPr>
            <p:spPr bwMode="auto">
              <a:xfrm>
                <a:off x="3271" y="185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6" name="Freeform 225"/>
              <p:cNvSpPr/>
              <p:nvPr/>
            </p:nvSpPr>
            <p:spPr bwMode="auto">
              <a:xfrm>
                <a:off x="3742" y="3006"/>
                <a:ext cx="6" cy="9"/>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7" name="Freeform 226"/>
              <p:cNvSpPr/>
              <p:nvPr/>
            </p:nvSpPr>
            <p:spPr bwMode="auto">
              <a:xfrm>
                <a:off x="3988" y="30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8" name="Freeform 227"/>
              <p:cNvSpPr/>
              <p:nvPr/>
            </p:nvSpPr>
            <p:spPr bwMode="auto">
              <a:xfrm>
                <a:off x="3742" y="300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89" name="Rectangle 228"/>
              <p:cNvSpPr>
                <a:spLocks noChangeArrowheads="1"/>
              </p:cNvSpPr>
              <p:nvPr/>
            </p:nvSpPr>
            <p:spPr bwMode="auto">
              <a:xfrm>
                <a:off x="3748" y="3015"/>
                <a:ext cx="4"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0" name="Freeform 229"/>
              <p:cNvSpPr/>
              <p:nvPr/>
            </p:nvSpPr>
            <p:spPr bwMode="auto">
              <a:xfrm>
                <a:off x="3744" y="2894"/>
                <a:ext cx="2" cy="10"/>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1" name="Freeform 230"/>
              <p:cNvSpPr/>
              <p:nvPr/>
            </p:nvSpPr>
            <p:spPr bwMode="auto">
              <a:xfrm>
                <a:off x="3744" y="3004"/>
                <a:ext cx="2"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2" name="Freeform 231"/>
              <p:cNvSpPr/>
              <p:nvPr/>
            </p:nvSpPr>
            <p:spPr bwMode="auto">
              <a:xfrm>
                <a:off x="3742" y="2892"/>
                <a:ext cx="2" cy="4"/>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3" name="Freeform 232"/>
              <p:cNvSpPr/>
              <p:nvPr/>
            </p:nvSpPr>
            <p:spPr bwMode="auto">
              <a:xfrm>
                <a:off x="3772" y="3038"/>
                <a:ext cx="4" cy="4"/>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4" name="Freeform 233"/>
              <p:cNvSpPr/>
              <p:nvPr/>
            </p:nvSpPr>
            <p:spPr bwMode="auto">
              <a:xfrm>
                <a:off x="3895" y="30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5" name="Freeform 234"/>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6" name="Freeform 235"/>
              <p:cNvSpPr/>
              <p:nvPr/>
            </p:nvSpPr>
            <p:spPr bwMode="auto">
              <a:xfrm>
                <a:off x="3742" y="289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7" name="Freeform 236"/>
              <p:cNvSpPr/>
              <p:nvPr/>
            </p:nvSpPr>
            <p:spPr bwMode="auto">
              <a:xfrm>
                <a:off x="3602" y="18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8" name="Freeform 237"/>
              <p:cNvSpPr/>
              <p:nvPr/>
            </p:nvSpPr>
            <p:spPr bwMode="auto">
              <a:xfrm>
                <a:off x="3755" y="3027"/>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99" name="Oval 238"/>
              <p:cNvSpPr>
                <a:spLocks noChangeArrowheads="1"/>
              </p:cNvSpPr>
              <p:nvPr/>
            </p:nvSpPr>
            <p:spPr bwMode="auto">
              <a:xfrm>
                <a:off x="3602" y="182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0" name="Freeform 239"/>
              <p:cNvSpPr/>
              <p:nvPr/>
            </p:nvSpPr>
            <p:spPr bwMode="auto">
              <a:xfrm>
                <a:off x="3922" y="2890"/>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1" name="Freeform 240"/>
              <p:cNvSpPr/>
              <p:nvPr/>
            </p:nvSpPr>
            <p:spPr bwMode="auto">
              <a:xfrm>
                <a:off x="3975" y="2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2" name="Freeform 241"/>
              <p:cNvSpPr/>
              <p:nvPr/>
            </p:nvSpPr>
            <p:spPr bwMode="auto">
              <a:xfrm>
                <a:off x="3954" y="28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3" name="Freeform 242"/>
              <p:cNvSpPr/>
              <p:nvPr/>
            </p:nvSpPr>
            <p:spPr bwMode="auto">
              <a:xfrm>
                <a:off x="3725" y="2760"/>
                <a:ext cx="399" cy="159"/>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4" name="Freeform 243"/>
              <p:cNvSpPr/>
              <p:nvPr/>
            </p:nvSpPr>
            <p:spPr bwMode="auto">
              <a:xfrm>
                <a:off x="4005" y="2851"/>
                <a:ext cx="2" cy="5"/>
              </a:xfrm>
              <a:custGeom>
                <a:avLst/>
                <a:gdLst>
                  <a:gd name="T0" fmla="*/ 2 w 2"/>
                  <a:gd name="T1" fmla="*/ 5 h 5"/>
                  <a:gd name="T2" fmla="*/ 2 w 2"/>
                  <a:gd name="T3" fmla="*/ 5 h 5"/>
                  <a:gd name="T4" fmla="*/ 0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2" y="5"/>
                    </a:lnTo>
                    <a:lnTo>
                      <a:pt x="0" y="0"/>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5" name="Freeform 244"/>
              <p:cNvSpPr/>
              <p:nvPr/>
            </p:nvSpPr>
            <p:spPr bwMode="auto">
              <a:xfrm>
                <a:off x="3980" y="2866"/>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6" name="Freeform 245"/>
              <p:cNvSpPr/>
              <p:nvPr/>
            </p:nvSpPr>
            <p:spPr bwMode="auto">
              <a:xfrm>
                <a:off x="3982" y="28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7" name="Freeform 246"/>
              <p:cNvSpPr/>
              <p:nvPr/>
            </p:nvSpPr>
            <p:spPr bwMode="auto">
              <a:xfrm>
                <a:off x="3748" y="2898"/>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8" name="Freeform 247"/>
              <p:cNvSpPr/>
              <p:nvPr/>
            </p:nvSpPr>
            <p:spPr bwMode="auto">
              <a:xfrm>
                <a:off x="3980" y="2875"/>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09" name="Freeform 248"/>
              <p:cNvSpPr/>
              <p:nvPr/>
            </p:nvSpPr>
            <p:spPr bwMode="auto">
              <a:xfrm>
                <a:off x="3757" y="2909"/>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0" name="Freeform 249"/>
              <p:cNvSpPr/>
              <p:nvPr/>
            </p:nvSpPr>
            <p:spPr bwMode="auto">
              <a:xfrm>
                <a:off x="3776" y="2913"/>
                <a:ext cx="2" cy="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1" name="Freeform 250"/>
              <p:cNvSpPr/>
              <p:nvPr/>
            </p:nvSpPr>
            <p:spPr bwMode="auto">
              <a:xfrm>
                <a:off x="3759" y="2904"/>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2" name="Freeform 251"/>
              <p:cNvSpPr/>
              <p:nvPr/>
            </p:nvSpPr>
            <p:spPr bwMode="auto">
              <a:xfrm>
                <a:off x="3893" y="3080"/>
                <a:ext cx="4" cy="9"/>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3" name="Freeform 252"/>
              <p:cNvSpPr/>
              <p:nvPr/>
            </p:nvSpPr>
            <p:spPr bwMode="auto">
              <a:xfrm>
                <a:off x="3786" y="291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4" name="Freeform 253"/>
              <p:cNvSpPr/>
              <p:nvPr/>
            </p:nvSpPr>
            <p:spPr bwMode="auto">
              <a:xfrm>
                <a:off x="3952" y="30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5" name="Freeform 254"/>
              <p:cNvSpPr>
                <a:spLocks noEditPoints="1"/>
              </p:cNvSpPr>
              <p:nvPr/>
            </p:nvSpPr>
            <p:spPr bwMode="auto">
              <a:xfrm>
                <a:off x="3895" y="3015"/>
                <a:ext cx="152" cy="95"/>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6" name="Freeform 255"/>
              <p:cNvSpPr/>
              <p:nvPr/>
            </p:nvSpPr>
            <p:spPr bwMode="auto">
              <a:xfrm>
                <a:off x="4011" y="3063"/>
                <a:ext cx="5" cy="5"/>
              </a:xfrm>
              <a:custGeom>
                <a:avLst/>
                <a:gdLst>
                  <a:gd name="T0" fmla="*/ 5 w 5"/>
                  <a:gd name="T1" fmla="*/ 5 h 5"/>
                  <a:gd name="T2" fmla="*/ 0 w 5"/>
                  <a:gd name="T3" fmla="*/ 0 h 5"/>
                  <a:gd name="T4" fmla="*/ 2 w 5"/>
                  <a:gd name="T5" fmla="*/ 5 h 5"/>
                  <a:gd name="T6" fmla="*/ 5 w 5"/>
                  <a:gd name="T7" fmla="*/ 5 h 5"/>
                </a:gdLst>
                <a:ahLst/>
                <a:cxnLst>
                  <a:cxn ang="0">
                    <a:pos x="T0" y="T1"/>
                  </a:cxn>
                  <a:cxn ang="0">
                    <a:pos x="T2" y="T3"/>
                  </a:cxn>
                  <a:cxn ang="0">
                    <a:pos x="T4" y="T5"/>
                  </a:cxn>
                  <a:cxn ang="0">
                    <a:pos x="T6" y="T7"/>
                  </a:cxn>
                </a:cxnLst>
                <a:rect l="0" t="0" r="r" b="b"/>
                <a:pathLst>
                  <a:path w="5" h="5">
                    <a:moveTo>
                      <a:pt x="5" y="5"/>
                    </a:moveTo>
                    <a:lnTo>
                      <a:pt x="0" y="0"/>
                    </a:lnTo>
                    <a:lnTo>
                      <a:pt x="2"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7" name="Freeform 256"/>
              <p:cNvSpPr/>
              <p:nvPr/>
            </p:nvSpPr>
            <p:spPr bwMode="auto">
              <a:xfrm>
                <a:off x="3912" y="3100"/>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8" name="Freeform 257"/>
              <p:cNvSpPr/>
              <p:nvPr/>
            </p:nvSpPr>
            <p:spPr bwMode="auto">
              <a:xfrm>
                <a:off x="3996" y="3089"/>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19" name="Oval 258"/>
              <p:cNvSpPr>
                <a:spLocks noChangeArrowheads="1"/>
              </p:cNvSpPr>
              <p:nvPr/>
            </p:nvSpPr>
            <p:spPr bwMode="auto">
              <a:xfrm>
                <a:off x="3595" y="182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0" name="Freeform 259"/>
              <p:cNvSpPr/>
              <p:nvPr/>
            </p:nvSpPr>
            <p:spPr bwMode="auto">
              <a:xfrm>
                <a:off x="3598" y="1825"/>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1" name="Freeform 260"/>
              <p:cNvSpPr/>
              <p:nvPr/>
            </p:nvSpPr>
            <p:spPr bwMode="auto">
              <a:xfrm>
                <a:off x="3918"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2" name="Freeform 261"/>
              <p:cNvSpPr/>
              <p:nvPr/>
            </p:nvSpPr>
            <p:spPr bwMode="auto">
              <a:xfrm>
                <a:off x="3924" y="3038"/>
                <a:ext cx="2" cy="2"/>
              </a:xfrm>
              <a:custGeom>
                <a:avLst/>
                <a:gdLst>
                  <a:gd name="T0" fmla="*/ 0 w 2"/>
                  <a:gd name="T1" fmla="*/ 0 h 2"/>
                  <a:gd name="T2" fmla="*/ 2 w 2"/>
                  <a:gd name="T3" fmla="*/ 2 h 2"/>
                  <a:gd name="T4" fmla="*/ 2 w 2"/>
                  <a:gd name="T5" fmla="*/ 0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3" name="Freeform 262"/>
              <p:cNvSpPr/>
              <p:nvPr/>
            </p:nvSpPr>
            <p:spPr bwMode="auto">
              <a:xfrm>
                <a:off x="3986" y="3027"/>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4" name="Freeform 263"/>
              <p:cNvSpPr/>
              <p:nvPr/>
            </p:nvSpPr>
            <p:spPr bwMode="auto">
              <a:xfrm>
                <a:off x="3899" y="3091"/>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5" name="Rectangle 264"/>
              <p:cNvSpPr>
                <a:spLocks noChangeArrowheads="1"/>
              </p:cNvSpPr>
              <p:nvPr/>
            </p:nvSpPr>
            <p:spPr bwMode="auto">
              <a:xfrm>
                <a:off x="4013" y="3004"/>
                <a:ext cx="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6" name="Freeform 265"/>
              <p:cNvSpPr/>
              <p:nvPr/>
            </p:nvSpPr>
            <p:spPr bwMode="auto">
              <a:xfrm>
                <a:off x="3903" y="3055"/>
                <a:ext cx="6"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7" name="Freeform 266"/>
              <p:cNvSpPr/>
              <p:nvPr/>
            </p:nvSpPr>
            <p:spPr bwMode="auto">
              <a:xfrm>
                <a:off x="3905" y="3055"/>
                <a:ext cx="4"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8" name="Freeform 267"/>
              <p:cNvSpPr/>
              <p:nvPr/>
            </p:nvSpPr>
            <p:spPr bwMode="auto">
              <a:xfrm>
                <a:off x="3897" y="3085"/>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29" name="Freeform 268"/>
              <p:cNvSpPr/>
              <p:nvPr/>
            </p:nvSpPr>
            <p:spPr bwMode="auto">
              <a:xfrm>
                <a:off x="3897" y="309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0" name="Freeform 269"/>
              <p:cNvSpPr/>
              <p:nvPr/>
            </p:nvSpPr>
            <p:spPr bwMode="auto">
              <a:xfrm>
                <a:off x="3984" y="3095"/>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1" name="Freeform 270"/>
              <p:cNvSpPr/>
              <p:nvPr/>
            </p:nvSpPr>
            <p:spPr bwMode="auto">
              <a:xfrm>
                <a:off x="3600"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2" name="Freeform 271"/>
              <p:cNvSpPr/>
              <p:nvPr/>
            </p:nvSpPr>
            <p:spPr bwMode="auto">
              <a:xfrm>
                <a:off x="3905" y="3100"/>
                <a:ext cx="4" cy="4"/>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3" name="Freeform 272"/>
              <p:cNvSpPr/>
              <p:nvPr/>
            </p:nvSpPr>
            <p:spPr bwMode="auto">
              <a:xfrm>
                <a:off x="4230" y="2480"/>
                <a:ext cx="4" cy="2"/>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4" name="Freeform 273"/>
              <p:cNvSpPr/>
              <p:nvPr/>
            </p:nvSpPr>
            <p:spPr bwMode="auto">
              <a:xfrm>
                <a:off x="3895" y="3080"/>
                <a:ext cx="4" cy="3"/>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5" name="Freeform 274"/>
              <p:cNvSpPr/>
              <p:nvPr/>
            </p:nvSpPr>
            <p:spPr bwMode="auto">
              <a:xfrm>
                <a:off x="4007" y="30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6" name="Freeform 275"/>
              <p:cNvSpPr/>
              <p:nvPr/>
            </p:nvSpPr>
            <p:spPr bwMode="auto">
              <a:xfrm>
                <a:off x="3598"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7" name="Freeform 276"/>
              <p:cNvSpPr/>
              <p:nvPr/>
            </p:nvSpPr>
            <p:spPr bwMode="auto">
              <a:xfrm>
                <a:off x="4005" y="3074"/>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8" name="Freeform 277"/>
              <p:cNvSpPr/>
              <p:nvPr/>
            </p:nvSpPr>
            <p:spPr bwMode="auto">
              <a:xfrm>
                <a:off x="4007" y="30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39" name="Freeform 278"/>
              <p:cNvSpPr/>
              <p:nvPr/>
            </p:nvSpPr>
            <p:spPr bwMode="auto">
              <a:xfrm>
                <a:off x="3598" y="182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0" name="Freeform 279"/>
              <p:cNvSpPr/>
              <p:nvPr/>
            </p:nvSpPr>
            <p:spPr bwMode="auto">
              <a:xfrm>
                <a:off x="3598" y="1823"/>
                <a:ext cx="2"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1" name="Freeform 280"/>
              <p:cNvSpPr/>
              <p:nvPr/>
            </p:nvSpPr>
            <p:spPr bwMode="auto">
              <a:xfrm>
                <a:off x="4009" y="308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2" name="Freeform 281"/>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3" name="Freeform 282"/>
              <p:cNvSpPr/>
              <p:nvPr/>
            </p:nvSpPr>
            <p:spPr bwMode="auto">
              <a:xfrm>
                <a:off x="3929" y="1870"/>
                <a:ext cx="4" cy="8"/>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4" name="Freeform 283"/>
              <p:cNvSpPr/>
              <p:nvPr/>
            </p:nvSpPr>
            <p:spPr bwMode="auto">
              <a:xfrm>
                <a:off x="3687" y="1579"/>
                <a:ext cx="4" cy="4"/>
              </a:xfrm>
              <a:custGeom>
                <a:avLst/>
                <a:gdLst>
                  <a:gd name="T0" fmla="*/ 0 w 4"/>
                  <a:gd name="T1" fmla="*/ 4 h 4"/>
                  <a:gd name="T2" fmla="*/ 4 w 4"/>
                  <a:gd name="T3" fmla="*/ 0 h 4"/>
                  <a:gd name="T4" fmla="*/ 0 w 4"/>
                  <a:gd name="T5" fmla="*/ 2 h 4"/>
                  <a:gd name="T6" fmla="*/ 0 w 4"/>
                  <a:gd name="T7" fmla="*/ 4 h 4"/>
                </a:gdLst>
                <a:ahLst/>
                <a:cxnLst>
                  <a:cxn ang="0">
                    <a:pos x="T0" y="T1"/>
                  </a:cxn>
                  <a:cxn ang="0">
                    <a:pos x="T2" y="T3"/>
                  </a:cxn>
                  <a:cxn ang="0">
                    <a:pos x="T4" y="T5"/>
                  </a:cxn>
                  <a:cxn ang="0">
                    <a:pos x="T6" y="T7"/>
                  </a:cxn>
                </a:cxnLst>
                <a:rect l="0" t="0" r="r" b="b"/>
                <a:pathLst>
                  <a:path w="4" h="4">
                    <a:moveTo>
                      <a:pt x="0" y="4"/>
                    </a:moveTo>
                    <a:lnTo>
                      <a:pt x="4" y="0"/>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5" name="Freeform 284"/>
              <p:cNvSpPr/>
              <p:nvPr/>
            </p:nvSpPr>
            <p:spPr bwMode="auto">
              <a:xfrm>
                <a:off x="4086" y="1583"/>
                <a:ext cx="8" cy="4"/>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6" name="Freeform 285"/>
              <p:cNvSpPr/>
              <p:nvPr/>
            </p:nvSpPr>
            <p:spPr bwMode="auto">
              <a:xfrm>
                <a:off x="3574" y="1912"/>
                <a:ext cx="2" cy="21"/>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7" name="Freeform 286"/>
              <p:cNvSpPr>
                <a:spLocks noEditPoints="1"/>
              </p:cNvSpPr>
              <p:nvPr/>
            </p:nvSpPr>
            <p:spPr bwMode="auto">
              <a:xfrm>
                <a:off x="3559" y="1774"/>
                <a:ext cx="77" cy="91"/>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8" name="Freeform 287"/>
              <p:cNvSpPr/>
              <p:nvPr/>
            </p:nvSpPr>
            <p:spPr bwMode="auto">
              <a:xfrm>
                <a:off x="3608" y="1908"/>
                <a:ext cx="4" cy="6"/>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49" name="Freeform 288"/>
              <p:cNvSpPr/>
              <p:nvPr/>
            </p:nvSpPr>
            <p:spPr bwMode="auto">
              <a:xfrm>
                <a:off x="4113" y="1587"/>
                <a:ext cx="4" cy="5"/>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0" name="Freeform 289"/>
              <p:cNvSpPr/>
              <p:nvPr/>
            </p:nvSpPr>
            <p:spPr bwMode="auto">
              <a:xfrm>
                <a:off x="3593" y="18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1" name="Freeform 290"/>
              <p:cNvSpPr/>
              <p:nvPr/>
            </p:nvSpPr>
            <p:spPr bwMode="auto">
              <a:xfrm>
                <a:off x="4251" y="1730"/>
                <a:ext cx="4" cy="4"/>
              </a:xfrm>
              <a:custGeom>
                <a:avLst/>
                <a:gdLst>
                  <a:gd name="T0" fmla="*/ 0 w 4"/>
                  <a:gd name="T1" fmla="*/ 2 h 4"/>
                  <a:gd name="T2" fmla="*/ 2 w 4"/>
                  <a:gd name="T3" fmla="*/ 4 h 4"/>
                  <a:gd name="T4" fmla="*/ 4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2" y="4"/>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2" name="Freeform 291"/>
              <p:cNvSpPr/>
              <p:nvPr/>
            </p:nvSpPr>
            <p:spPr bwMode="auto">
              <a:xfrm>
                <a:off x="3980" y="24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3" name="Freeform 292"/>
              <p:cNvSpPr/>
              <p:nvPr/>
            </p:nvSpPr>
            <p:spPr bwMode="auto">
              <a:xfrm>
                <a:off x="3980" y="2446"/>
                <a:ext cx="4" cy="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4" name="Freeform 293"/>
              <p:cNvSpPr/>
              <p:nvPr/>
            </p:nvSpPr>
            <p:spPr bwMode="auto">
              <a:xfrm>
                <a:off x="4062" y="2253"/>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5" name="Freeform 294"/>
              <p:cNvSpPr/>
              <p:nvPr/>
            </p:nvSpPr>
            <p:spPr bwMode="auto">
              <a:xfrm>
                <a:off x="4162" y="220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6" name="Freeform 295"/>
              <p:cNvSpPr/>
              <p:nvPr/>
            </p:nvSpPr>
            <p:spPr bwMode="auto">
              <a:xfrm>
                <a:off x="4164" y="2139"/>
                <a:ext cx="4" cy="2"/>
              </a:xfrm>
              <a:custGeom>
                <a:avLst/>
                <a:gdLst>
                  <a:gd name="T0" fmla="*/ 4 w 4"/>
                  <a:gd name="T1" fmla="*/ 2 h 2"/>
                  <a:gd name="T2" fmla="*/ 4 w 4"/>
                  <a:gd name="T3" fmla="*/ 0 h 2"/>
                  <a:gd name="T4" fmla="*/ 0 w 4"/>
                  <a:gd name="T5" fmla="*/ 2 h 2"/>
                  <a:gd name="T6" fmla="*/ 4 w 4"/>
                  <a:gd name="T7" fmla="*/ 2 h 2"/>
                </a:gdLst>
                <a:ahLst/>
                <a:cxnLst>
                  <a:cxn ang="0">
                    <a:pos x="T0" y="T1"/>
                  </a:cxn>
                  <a:cxn ang="0">
                    <a:pos x="T2" y="T3"/>
                  </a:cxn>
                  <a:cxn ang="0">
                    <a:pos x="T4" y="T5"/>
                  </a:cxn>
                  <a:cxn ang="0">
                    <a:pos x="T6" y="T7"/>
                  </a:cxn>
                </a:cxnLst>
                <a:rect l="0" t="0" r="r" b="b"/>
                <a:pathLst>
                  <a:path w="4" h="2">
                    <a:moveTo>
                      <a:pt x="4" y="2"/>
                    </a:moveTo>
                    <a:lnTo>
                      <a:pt x="4" y="0"/>
                    </a:lnTo>
                    <a:lnTo>
                      <a:pt x="0" y="2"/>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7" name="Freeform 296"/>
              <p:cNvSpPr/>
              <p:nvPr/>
            </p:nvSpPr>
            <p:spPr bwMode="auto">
              <a:xfrm>
                <a:off x="3606" y="1819"/>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8" name="Oval 297"/>
              <p:cNvSpPr>
                <a:spLocks noChangeArrowheads="1"/>
              </p:cNvSpPr>
              <p:nvPr/>
            </p:nvSpPr>
            <p:spPr bwMode="auto">
              <a:xfrm>
                <a:off x="3598"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59" name="Oval 298"/>
              <p:cNvSpPr>
                <a:spLocks noChangeArrowheads="1"/>
              </p:cNvSpPr>
              <p:nvPr/>
            </p:nvSpPr>
            <p:spPr bwMode="auto">
              <a:xfrm>
                <a:off x="3600"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0" name="Freeform 299"/>
              <p:cNvSpPr/>
              <p:nvPr/>
            </p:nvSpPr>
            <p:spPr bwMode="auto">
              <a:xfrm>
                <a:off x="3598" y="1817"/>
                <a:ext cx="2"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1" name="Oval 300"/>
              <p:cNvSpPr>
                <a:spLocks noChangeArrowheads="1"/>
              </p:cNvSpPr>
              <p:nvPr/>
            </p:nvSpPr>
            <p:spPr bwMode="auto">
              <a:xfrm>
                <a:off x="3602" y="181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2" name="Freeform 301"/>
              <p:cNvSpPr/>
              <p:nvPr/>
            </p:nvSpPr>
            <p:spPr bwMode="auto">
              <a:xfrm>
                <a:off x="3602" y="1817"/>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3" name="Freeform 302"/>
              <p:cNvSpPr/>
              <p:nvPr/>
            </p:nvSpPr>
            <p:spPr bwMode="auto">
              <a:xfrm>
                <a:off x="3602" y="181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4" name="Oval 303"/>
              <p:cNvSpPr>
                <a:spLocks noChangeArrowheads="1"/>
              </p:cNvSpPr>
              <p:nvPr/>
            </p:nvSpPr>
            <p:spPr bwMode="auto">
              <a:xfrm>
                <a:off x="3593" y="181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5" name="Freeform 304"/>
              <p:cNvSpPr/>
              <p:nvPr/>
            </p:nvSpPr>
            <p:spPr bwMode="auto">
              <a:xfrm>
                <a:off x="3598" y="1814"/>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6" name="Freeform 305"/>
              <p:cNvSpPr/>
              <p:nvPr/>
            </p:nvSpPr>
            <p:spPr bwMode="auto">
              <a:xfrm>
                <a:off x="3598" y="1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7" name="Oval 306"/>
              <p:cNvSpPr>
                <a:spLocks noChangeArrowheads="1"/>
              </p:cNvSpPr>
              <p:nvPr/>
            </p:nvSpPr>
            <p:spPr bwMode="auto">
              <a:xfrm>
                <a:off x="3612" y="182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8" name="Freeform 307"/>
              <p:cNvSpPr/>
              <p:nvPr/>
            </p:nvSpPr>
            <p:spPr bwMode="auto">
              <a:xfrm>
                <a:off x="3977" y="247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69" name="Freeform 308"/>
              <p:cNvSpPr/>
              <p:nvPr/>
            </p:nvSpPr>
            <p:spPr bwMode="auto">
              <a:xfrm>
                <a:off x="3595" y="1812"/>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0" name="Freeform 309"/>
              <p:cNvSpPr/>
              <p:nvPr/>
            </p:nvSpPr>
            <p:spPr bwMode="auto">
              <a:xfrm>
                <a:off x="3598" y="1814"/>
                <a:ext cx="0" cy="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1" name="Freeform 310"/>
              <p:cNvSpPr/>
              <p:nvPr/>
            </p:nvSpPr>
            <p:spPr bwMode="auto">
              <a:xfrm>
                <a:off x="3967" y="2491"/>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2" name="Freeform 311"/>
              <p:cNvSpPr/>
              <p:nvPr/>
            </p:nvSpPr>
            <p:spPr bwMode="auto">
              <a:xfrm>
                <a:off x="3825" y="2268"/>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3" name="Freeform 312"/>
              <p:cNvSpPr/>
              <p:nvPr/>
            </p:nvSpPr>
            <p:spPr bwMode="auto">
              <a:xfrm>
                <a:off x="3810" y="2268"/>
                <a:ext cx="8" cy="2"/>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4" name="Freeform 313"/>
              <p:cNvSpPr/>
              <p:nvPr/>
            </p:nvSpPr>
            <p:spPr bwMode="auto">
              <a:xfrm>
                <a:off x="3835" y="2275"/>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5" name="Freeform 314"/>
              <p:cNvSpPr/>
              <p:nvPr/>
            </p:nvSpPr>
            <p:spPr bwMode="auto">
              <a:xfrm>
                <a:off x="3833" y="2268"/>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6" name="Freeform 315"/>
              <p:cNvSpPr/>
              <p:nvPr/>
            </p:nvSpPr>
            <p:spPr bwMode="auto">
              <a:xfrm>
                <a:off x="3833" y="2328"/>
                <a:ext cx="9" cy="2"/>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7" name="Freeform 316"/>
              <p:cNvSpPr/>
              <p:nvPr/>
            </p:nvSpPr>
            <p:spPr bwMode="auto">
              <a:xfrm>
                <a:off x="3837" y="2330"/>
                <a:ext cx="5"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8" name="Freeform 317"/>
              <p:cNvSpPr/>
              <p:nvPr/>
            </p:nvSpPr>
            <p:spPr bwMode="auto">
              <a:xfrm>
                <a:off x="3839" y="2328"/>
                <a:ext cx="5"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79" name="Freeform 318"/>
              <p:cNvSpPr/>
              <p:nvPr/>
            </p:nvSpPr>
            <p:spPr bwMode="auto">
              <a:xfrm>
                <a:off x="3827" y="2268"/>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0" name="Freeform 319"/>
              <p:cNvSpPr/>
              <p:nvPr/>
            </p:nvSpPr>
            <p:spPr bwMode="auto">
              <a:xfrm>
                <a:off x="3729" y="2856"/>
                <a:ext cx="6" cy="4"/>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1" name="Freeform 320"/>
              <p:cNvSpPr/>
              <p:nvPr/>
            </p:nvSpPr>
            <p:spPr bwMode="auto">
              <a:xfrm>
                <a:off x="3731" y="2854"/>
                <a:ext cx="2" cy="4"/>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2" name="Freeform 321"/>
              <p:cNvSpPr/>
              <p:nvPr/>
            </p:nvSpPr>
            <p:spPr bwMode="auto">
              <a:xfrm>
                <a:off x="3897" y="2822"/>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3" name="Freeform 322"/>
              <p:cNvSpPr/>
              <p:nvPr/>
            </p:nvSpPr>
            <p:spPr bwMode="auto">
              <a:xfrm>
                <a:off x="4007" y="2790"/>
                <a:ext cx="2" cy="4"/>
              </a:xfrm>
              <a:custGeom>
                <a:avLst/>
                <a:gdLst>
                  <a:gd name="T0" fmla="*/ 2 w 2"/>
                  <a:gd name="T1" fmla="*/ 4 h 4"/>
                  <a:gd name="T2" fmla="*/ 2 w 2"/>
                  <a:gd name="T3" fmla="*/ 4 h 4"/>
                  <a:gd name="T4" fmla="*/ 0 w 2"/>
                  <a:gd name="T5" fmla="*/ 0 h 4"/>
                  <a:gd name="T6" fmla="*/ 2 w 2"/>
                  <a:gd name="T7" fmla="*/ 4 h 4"/>
                </a:gdLst>
                <a:ahLst/>
                <a:cxnLst>
                  <a:cxn ang="0">
                    <a:pos x="T0" y="T1"/>
                  </a:cxn>
                  <a:cxn ang="0">
                    <a:pos x="T2" y="T3"/>
                  </a:cxn>
                  <a:cxn ang="0">
                    <a:pos x="T4" y="T5"/>
                  </a:cxn>
                  <a:cxn ang="0">
                    <a:pos x="T6" y="T7"/>
                  </a:cxn>
                </a:cxnLst>
                <a:rect l="0" t="0" r="r" b="b"/>
                <a:pathLst>
                  <a:path w="2" h="4">
                    <a:moveTo>
                      <a:pt x="2" y="4"/>
                    </a:moveTo>
                    <a:lnTo>
                      <a:pt x="2" y="4"/>
                    </a:lnTo>
                    <a:lnTo>
                      <a:pt x="0" y="0"/>
                    </a:ln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4" name="Freeform 323"/>
              <p:cNvSpPr/>
              <p:nvPr/>
            </p:nvSpPr>
            <p:spPr bwMode="auto">
              <a:xfrm>
                <a:off x="3971" y="2813"/>
                <a:ext cx="2" cy="4"/>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5" name="Freeform 324"/>
              <p:cNvSpPr/>
              <p:nvPr/>
            </p:nvSpPr>
            <p:spPr bwMode="auto">
              <a:xfrm>
                <a:off x="3969" y="2501"/>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6" name="Freeform 325"/>
              <p:cNvSpPr/>
              <p:nvPr/>
            </p:nvSpPr>
            <p:spPr bwMode="auto">
              <a:xfrm>
                <a:off x="3850" y="28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7" name="Freeform 326"/>
              <p:cNvSpPr/>
              <p:nvPr/>
            </p:nvSpPr>
            <p:spPr bwMode="auto">
              <a:xfrm>
                <a:off x="3668" y="2060"/>
                <a:ext cx="8" cy="17"/>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8" name="Freeform 327"/>
              <p:cNvSpPr/>
              <p:nvPr/>
            </p:nvSpPr>
            <p:spPr bwMode="auto">
              <a:xfrm>
                <a:off x="3837" y="232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89" name="Freeform 328"/>
              <p:cNvSpPr/>
              <p:nvPr/>
            </p:nvSpPr>
            <p:spPr bwMode="auto">
              <a:xfrm>
                <a:off x="3965" y="2504"/>
                <a:ext cx="4" cy="2"/>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0" name="Freeform 329"/>
              <p:cNvSpPr/>
              <p:nvPr/>
            </p:nvSpPr>
            <p:spPr bwMode="auto">
              <a:xfrm>
                <a:off x="3973" y="2476"/>
                <a:ext cx="2" cy="2"/>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1" name="Freeform 330"/>
              <p:cNvSpPr/>
              <p:nvPr/>
            </p:nvSpPr>
            <p:spPr bwMode="auto">
              <a:xfrm>
                <a:off x="3965" y="2497"/>
                <a:ext cx="10" cy="4"/>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2" name="Freeform 331"/>
              <p:cNvSpPr/>
              <p:nvPr/>
            </p:nvSpPr>
            <p:spPr bwMode="auto">
              <a:xfrm>
                <a:off x="3835" y="2474"/>
                <a:ext cx="4"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3" name="Freeform 332"/>
              <p:cNvSpPr/>
              <p:nvPr/>
            </p:nvSpPr>
            <p:spPr bwMode="auto">
              <a:xfrm>
                <a:off x="3829" y="2345"/>
                <a:ext cx="4"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4" name="Freeform 333"/>
              <p:cNvSpPr/>
              <p:nvPr/>
            </p:nvSpPr>
            <p:spPr bwMode="auto">
              <a:xfrm>
                <a:off x="3831" y="23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5" name="Freeform 334"/>
              <p:cNvSpPr/>
              <p:nvPr/>
            </p:nvSpPr>
            <p:spPr bwMode="auto">
              <a:xfrm>
                <a:off x="3850" y="2491"/>
                <a:ext cx="4" cy="2"/>
              </a:xfrm>
              <a:custGeom>
                <a:avLst/>
                <a:gdLst>
                  <a:gd name="T0" fmla="*/ 0 w 4"/>
                  <a:gd name="T1" fmla="*/ 2 h 2"/>
                  <a:gd name="T2" fmla="*/ 0 w 4"/>
                  <a:gd name="T3" fmla="*/ 2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lnTo>
                      <a:pt x="0" y="2"/>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6" name="Freeform 335"/>
              <p:cNvSpPr/>
              <p:nvPr/>
            </p:nvSpPr>
            <p:spPr bwMode="auto">
              <a:xfrm>
                <a:off x="3835" y="233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7" name="Rectangle 336"/>
              <p:cNvSpPr>
                <a:spLocks noChangeArrowheads="1"/>
              </p:cNvSpPr>
              <p:nvPr/>
            </p:nvSpPr>
            <p:spPr bwMode="auto">
              <a:xfrm>
                <a:off x="3835" y="2434"/>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8" name="Freeform 337"/>
              <p:cNvSpPr/>
              <p:nvPr/>
            </p:nvSpPr>
            <p:spPr bwMode="auto">
              <a:xfrm>
                <a:off x="3831" y="2349"/>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199" name="Freeform 338"/>
              <p:cNvSpPr/>
              <p:nvPr/>
            </p:nvSpPr>
            <p:spPr bwMode="auto">
              <a:xfrm>
                <a:off x="3602" y="182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0" name="Freeform 339"/>
              <p:cNvSpPr/>
              <p:nvPr/>
            </p:nvSpPr>
            <p:spPr bwMode="auto">
              <a:xfrm>
                <a:off x="3905" y="22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1" name="Freeform 340"/>
              <p:cNvSpPr/>
              <p:nvPr/>
            </p:nvSpPr>
            <p:spPr bwMode="auto">
              <a:xfrm>
                <a:off x="3778" y="297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2" name="Freeform 341"/>
              <p:cNvSpPr/>
              <p:nvPr/>
            </p:nvSpPr>
            <p:spPr bwMode="auto">
              <a:xfrm>
                <a:off x="3746" y="2826"/>
                <a:ext cx="399" cy="167"/>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3" name="Freeform 342"/>
              <p:cNvSpPr/>
              <p:nvPr/>
            </p:nvSpPr>
            <p:spPr bwMode="auto">
              <a:xfrm>
                <a:off x="3757" y="2934"/>
                <a:ext cx="2" cy="2"/>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4" name="Freeform 343"/>
              <p:cNvSpPr/>
              <p:nvPr/>
            </p:nvSpPr>
            <p:spPr bwMode="auto">
              <a:xfrm>
                <a:off x="4226" y="2525"/>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5" name="Freeform 344"/>
              <p:cNvSpPr/>
              <p:nvPr/>
            </p:nvSpPr>
            <p:spPr bwMode="auto">
              <a:xfrm>
                <a:off x="3752" y="2940"/>
                <a:ext cx="3" cy="3"/>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6" name="Freeform 345"/>
              <p:cNvSpPr/>
              <p:nvPr/>
            </p:nvSpPr>
            <p:spPr bwMode="auto">
              <a:xfrm>
                <a:off x="3975" y="29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7" name="Freeform 346"/>
              <p:cNvSpPr/>
              <p:nvPr/>
            </p:nvSpPr>
            <p:spPr bwMode="auto">
              <a:xfrm>
                <a:off x="3905" y="22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8" name="Freeform 347"/>
              <p:cNvSpPr/>
              <p:nvPr/>
            </p:nvSpPr>
            <p:spPr bwMode="auto">
              <a:xfrm>
                <a:off x="4289" y="255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09" name="Freeform 348"/>
              <p:cNvSpPr/>
              <p:nvPr/>
            </p:nvSpPr>
            <p:spPr bwMode="auto">
              <a:xfrm>
                <a:off x="3899" y="2262"/>
                <a:ext cx="2" cy="2"/>
              </a:xfrm>
              <a:custGeom>
                <a:avLst/>
                <a:gdLst>
                  <a:gd name="T0" fmla="*/ 2 w 2"/>
                  <a:gd name="T1" fmla="*/ 0 h 2"/>
                  <a:gd name="T2" fmla="*/ 0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0" name="Freeform 349"/>
              <p:cNvSpPr/>
              <p:nvPr/>
            </p:nvSpPr>
            <p:spPr bwMode="auto">
              <a:xfrm>
                <a:off x="3939" y="2926"/>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1" name="Freeform 350"/>
              <p:cNvSpPr/>
              <p:nvPr/>
            </p:nvSpPr>
            <p:spPr bwMode="auto">
              <a:xfrm>
                <a:off x="3888" y="2281"/>
                <a:ext cx="2" cy="4"/>
              </a:xfrm>
              <a:custGeom>
                <a:avLst/>
                <a:gdLst>
                  <a:gd name="T0" fmla="*/ 2 w 2"/>
                  <a:gd name="T1" fmla="*/ 0 h 4"/>
                  <a:gd name="T2" fmla="*/ 2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2" y="0"/>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2" name="Freeform 351"/>
              <p:cNvSpPr/>
              <p:nvPr/>
            </p:nvSpPr>
            <p:spPr bwMode="auto">
              <a:xfrm>
                <a:off x="3842" y="227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3" name="Freeform 352"/>
              <p:cNvSpPr/>
              <p:nvPr/>
            </p:nvSpPr>
            <p:spPr bwMode="auto">
              <a:xfrm>
                <a:off x="3844" y="226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4" name="Freeform 353"/>
              <p:cNvSpPr/>
              <p:nvPr/>
            </p:nvSpPr>
            <p:spPr bwMode="auto">
              <a:xfrm>
                <a:off x="3899" y="2272"/>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5" name="Freeform 354"/>
              <p:cNvSpPr/>
              <p:nvPr/>
            </p:nvSpPr>
            <p:spPr bwMode="auto">
              <a:xfrm>
                <a:off x="3776" y="29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6" name="Freeform 355"/>
              <p:cNvSpPr/>
              <p:nvPr/>
            </p:nvSpPr>
            <p:spPr bwMode="auto">
              <a:xfrm>
                <a:off x="3795" y="2985"/>
                <a:ext cx="2" cy="6"/>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7" name="Freeform 356"/>
              <p:cNvSpPr/>
              <p:nvPr/>
            </p:nvSpPr>
            <p:spPr bwMode="auto">
              <a:xfrm>
                <a:off x="3765" y="2972"/>
                <a:ext cx="7" cy="2"/>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8" name="Freeform 357"/>
              <p:cNvSpPr/>
              <p:nvPr/>
            </p:nvSpPr>
            <p:spPr bwMode="auto">
              <a:xfrm>
                <a:off x="3803" y="2985"/>
                <a:ext cx="3"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19" name="Freeform 358"/>
              <p:cNvSpPr/>
              <p:nvPr/>
            </p:nvSpPr>
            <p:spPr bwMode="auto">
              <a:xfrm>
                <a:off x="3479"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0" name="Freeform 359"/>
              <p:cNvSpPr/>
              <p:nvPr/>
            </p:nvSpPr>
            <p:spPr bwMode="auto">
              <a:xfrm>
                <a:off x="3761" y="2966"/>
                <a:ext cx="2" cy="4"/>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1" name="Freeform 360"/>
              <p:cNvSpPr/>
              <p:nvPr/>
            </p:nvSpPr>
            <p:spPr bwMode="auto">
              <a:xfrm>
                <a:off x="3943" y="2966"/>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2" name="Freeform 361"/>
              <p:cNvSpPr/>
              <p:nvPr/>
            </p:nvSpPr>
            <p:spPr bwMode="auto">
              <a:xfrm>
                <a:off x="4003" y="294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3" name="Freeform 362"/>
              <p:cNvSpPr/>
              <p:nvPr/>
            </p:nvSpPr>
            <p:spPr bwMode="auto">
              <a:xfrm>
                <a:off x="4003" y="294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4" name="Freeform 363"/>
              <p:cNvSpPr/>
              <p:nvPr/>
            </p:nvSpPr>
            <p:spPr bwMode="auto">
              <a:xfrm>
                <a:off x="3996" y="2951"/>
                <a:ext cx="3"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5" name="Freeform 364"/>
              <p:cNvSpPr/>
              <p:nvPr/>
            </p:nvSpPr>
            <p:spPr bwMode="auto">
              <a:xfrm>
                <a:off x="3757" y="3023"/>
                <a:ext cx="4" cy="4"/>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6" name="Freeform 365"/>
              <p:cNvSpPr/>
              <p:nvPr/>
            </p:nvSpPr>
            <p:spPr bwMode="auto">
              <a:xfrm>
                <a:off x="4003" y="2949"/>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7" name="Freeform 366"/>
              <p:cNvSpPr/>
              <p:nvPr/>
            </p:nvSpPr>
            <p:spPr bwMode="auto">
              <a:xfrm>
                <a:off x="3869" y="29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8" name="Freeform 367"/>
              <p:cNvSpPr/>
              <p:nvPr/>
            </p:nvSpPr>
            <p:spPr bwMode="auto">
              <a:xfrm>
                <a:off x="4026" y="2926"/>
                <a:ext cx="2" cy="4"/>
              </a:xfrm>
              <a:custGeom>
                <a:avLst/>
                <a:gdLst>
                  <a:gd name="T0" fmla="*/ 0 w 2"/>
                  <a:gd name="T1" fmla="*/ 0 h 4"/>
                  <a:gd name="T2" fmla="*/ 2 w 2"/>
                  <a:gd name="T3" fmla="*/ 4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2" y="4"/>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9" name="Rectangle 368"/>
              <p:cNvSpPr>
                <a:spLocks noChangeArrowheads="1"/>
              </p:cNvSpPr>
              <p:nvPr/>
            </p:nvSpPr>
            <p:spPr bwMode="auto">
              <a:xfrm>
                <a:off x="4275" y="2542"/>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0" name="Oval 369"/>
              <p:cNvSpPr>
                <a:spLocks noChangeArrowheads="1"/>
              </p:cNvSpPr>
              <p:nvPr/>
            </p:nvSpPr>
            <p:spPr bwMode="auto">
              <a:xfrm>
                <a:off x="3472" y="20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1" name="Freeform 370"/>
              <p:cNvSpPr/>
              <p:nvPr/>
            </p:nvSpPr>
            <p:spPr bwMode="auto">
              <a:xfrm>
                <a:off x="4219" y="2518"/>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2" name="Freeform 371"/>
              <p:cNvSpPr/>
              <p:nvPr/>
            </p:nvSpPr>
            <p:spPr bwMode="auto">
              <a:xfrm>
                <a:off x="4230" y="2525"/>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3" name="Freeform 372"/>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4" name="Freeform 373"/>
              <p:cNvSpPr/>
              <p:nvPr/>
            </p:nvSpPr>
            <p:spPr bwMode="auto">
              <a:xfrm>
                <a:off x="4217" y="2482"/>
                <a:ext cx="145" cy="117"/>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5" name="Freeform 374"/>
              <p:cNvSpPr/>
              <p:nvPr/>
            </p:nvSpPr>
            <p:spPr bwMode="auto">
              <a:xfrm>
                <a:off x="3472" y="2077"/>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6" name="Freeform 375"/>
              <p:cNvSpPr/>
              <p:nvPr/>
            </p:nvSpPr>
            <p:spPr bwMode="auto">
              <a:xfrm>
                <a:off x="4219" y="2506"/>
                <a:ext cx="2" cy="4"/>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7" name="Freeform 376"/>
              <p:cNvSpPr/>
              <p:nvPr/>
            </p:nvSpPr>
            <p:spPr bwMode="auto">
              <a:xfrm>
                <a:off x="4228" y="2482"/>
                <a:ext cx="6" cy="3"/>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8" name="Freeform 377"/>
              <p:cNvSpPr/>
              <p:nvPr/>
            </p:nvSpPr>
            <p:spPr bwMode="auto">
              <a:xfrm>
                <a:off x="3472" y="2073"/>
                <a:ext cx="0" cy="2"/>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9" name="Freeform 378"/>
              <p:cNvSpPr/>
              <p:nvPr/>
            </p:nvSpPr>
            <p:spPr bwMode="auto">
              <a:xfrm>
                <a:off x="3472"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0" name="Freeform 379"/>
              <p:cNvSpPr/>
              <p:nvPr/>
            </p:nvSpPr>
            <p:spPr bwMode="auto">
              <a:xfrm>
                <a:off x="4219" y="2510"/>
                <a:ext cx="5"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1" name="Freeform 380"/>
              <p:cNvSpPr/>
              <p:nvPr/>
            </p:nvSpPr>
            <p:spPr bwMode="auto">
              <a:xfrm>
                <a:off x="4221" y="2514"/>
                <a:ext cx="3" cy="4"/>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2" name="Oval 381"/>
              <p:cNvSpPr>
                <a:spLocks noChangeArrowheads="1"/>
              </p:cNvSpPr>
              <p:nvPr/>
            </p:nvSpPr>
            <p:spPr bwMode="auto">
              <a:xfrm>
                <a:off x="3905" y="22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3" name="Freeform 382"/>
              <p:cNvSpPr/>
              <p:nvPr/>
            </p:nvSpPr>
            <p:spPr bwMode="auto">
              <a:xfrm>
                <a:off x="4217" y="2510"/>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4" name="Freeform 383"/>
              <p:cNvSpPr/>
              <p:nvPr/>
            </p:nvSpPr>
            <p:spPr bwMode="auto">
              <a:xfrm>
                <a:off x="4296" y="2552"/>
                <a:ext cx="0" cy="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5" name="Freeform 384"/>
              <p:cNvSpPr/>
              <p:nvPr/>
            </p:nvSpPr>
            <p:spPr bwMode="auto">
              <a:xfrm>
                <a:off x="4289" y="25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6" name="Freeform 385"/>
              <p:cNvSpPr/>
              <p:nvPr/>
            </p:nvSpPr>
            <p:spPr bwMode="auto">
              <a:xfrm>
                <a:off x="4296" y="2552"/>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7" name="Freeform 386"/>
              <p:cNvSpPr/>
              <p:nvPr/>
            </p:nvSpPr>
            <p:spPr bwMode="auto">
              <a:xfrm>
                <a:off x="4306" y="2555"/>
                <a:ext cx="2" cy="4"/>
              </a:xfrm>
              <a:custGeom>
                <a:avLst/>
                <a:gdLst>
                  <a:gd name="T0" fmla="*/ 0 w 2"/>
                  <a:gd name="T1" fmla="*/ 4 h 4"/>
                  <a:gd name="T2" fmla="*/ 0 w 2"/>
                  <a:gd name="T3" fmla="*/ 4 h 4"/>
                  <a:gd name="T4" fmla="*/ 2 w 2"/>
                  <a:gd name="T5" fmla="*/ 0 h 4"/>
                  <a:gd name="T6" fmla="*/ 0 w 2"/>
                  <a:gd name="T7" fmla="*/ 4 h 4"/>
                </a:gdLst>
                <a:ahLst/>
                <a:cxnLst>
                  <a:cxn ang="0">
                    <a:pos x="T0" y="T1"/>
                  </a:cxn>
                  <a:cxn ang="0">
                    <a:pos x="T2" y="T3"/>
                  </a:cxn>
                  <a:cxn ang="0">
                    <a:pos x="T4" y="T5"/>
                  </a:cxn>
                  <a:cxn ang="0">
                    <a:pos x="T6" y="T7"/>
                  </a:cxn>
                </a:cxnLst>
                <a:rect l="0" t="0" r="r" b="b"/>
                <a:pathLst>
                  <a:path w="2" h="4">
                    <a:moveTo>
                      <a:pt x="0" y="4"/>
                    </a:moveTo>
                    <a:lnTo>
                      <a:pt x="0" y="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8" name="Freeform 387"/>
              <p:cNvSpPr/>
              <p:nvPr/>
            </p:nvSpPr>
            <p:spPr bwMode="auto">
              <a:xfrm>
                <a:off x="3903" y="2275"/>
                <a:ext cx="2"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9" name="Freeform 388"/>
              <p:cNvSpPr/>
              <p:nvPr/>
            </p:nvSpPr>
            <p:spPr bwMode="auto">
              <a:xfrm>
                <a:off x="3901" y="25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0" name="Freeform 389"/>
              <p:cNvSpPr/>
              <p:nvPr/>
            </p:nvSpPr>
            <p:spPr bwMode="auto">
              <a:xfrm>
                <a:off x="4285" y="2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1" name="Freeform 390"/>
              <p:cNvSpPr/>
              <p:nvPr/>
            </p:nvSpPr>
            <p:spPr bwMode="auto">
              <a:xfrm>
                <a:off x="3472"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2" name="Rectangle 391"/>
              <p:cNvSpPr>
                <a:spLocks noChangeArrowheads="1"/>
              </p:cNvSpPr>
              <p:nvPr/>
            </p:nvSpPr>
            <p:spPr bwMode="auto">
              <a:xfrm>
                <a:off x="3472" y="207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3" name="Freeform 392"/>
              <p:cNvSpPr/>
              <p:nvPr/>
            </p:nvSpPr>
            <p:spPr bwMode="auto">
              <a:xfrm>
                <a:off x="4277" y="249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4" name="Freeform 393"/>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5" name="Freeform 394"/>
              <p:cNvSpPr/>
              <p:nvPr/>
            </p:nvSpPr>
            <p:spPr bwMode="auto">
              <a:xfrm>
                <a:off x="4255" y="25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6" name="Freeform 395"/>
              <p:cNvSpPr/>
              <p:nvPr/>
            </p:nvSpPr>
            <p:spPr bwMode="auto">
              <a:xfrm>
                <a:off x="3678" y="2461"/>
                <a:ext cx="19" cy="13"/>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7" name="Freeform 396"/>
              <p:cNvSpPr/>
              <p:nvPr/>
            </p:nvSpPr>
            <p:spPr bwMode="auto">
              <a:xfrm>
                <a:off x="3496" y="2319"/>
                <a:ext cx="4" cy="6"/>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8" name="Freeform 397"/>
              <p:cNvSpPr/>
              <p:nvPr/>
            </p:nvSpPr>
            <p:spPr bwMode="auto">
              <a:xfrm>
                <a:off x="3483" y="2156"/>
                <a:ext cx="6" cy="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9" name="Freeform 398"/>
              <p:cNvSpPr/>
              <p:nvPr/>
            </p:nvSpPr>
            <p:spPr bwMode="auto">
              <a:xfrm>
                <a:off x="3534" y="2347"/>
                <a:ext cx="13" cy="6"/>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0" name="Freeform 399"/>
              <p:cNvSpPr/>
              <p:nvPr/>
            </p:nvSpPr>
            <p:spPr bwMode="auto">
              <a:xfrm>
                <a:off x="3466" y="2090"/>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1" name="Freeform 400"/>
              <p:cNvSpPr/>
              <p:nvPr/>
            </p:nvSpPr>
            <p:spPr bwMode="auto">
              <a:xfrm>
                <a:off x="3466" y="2103"/>
                <a:ext cx="4"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2" name="Freeform 401"/>
              <p:cNvSpPr/>
              <p:nvPr/>
            </p:nvSpPr>
            <p:spPr bwMode="auto">
              <a:xfrm>
                <a:off x="3477" y="2152"/>
                <a:ext cx="4" cy="8"/>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3" name="Freeform 402"/>
              <p:cNvSpPr/>
              <p:nvPr/>
            </p:nvSpPr>
            <p:spPr bwMode="auto">
              <a:xfrm>
                <a:off x="3466" y="2096"/>
                <a:ext cx="8" cy="5"/>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4" name="Freeform 403"/>
              <p:cNvSpPr/>
              <p:nvPr/>
            </p:nvSpPr>
            <p:spPr bwMode="auto">
              <a:xfrm>
                <a:off x="3470" y="210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5" name="Freeform 404"/>
              <p:cNvSpPr/>
              <p:nvPr/>
            </p:nvSpPr>
            <p:spPr bwMode="auto">
              <a:xfrm>
                <a:off x="3718" y="2501"/>
                <a:ext cx="5" cy="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6" name="Freeform 405"/>
              <p:cNvSpPr/>
              <p:nvPr/>
            </p:nvSpPr>
            <p:spPr bwMode="auto">
              <a:xfrm>
                <a:off x="3629" y="2417"/>
                <a:ext cx="7" cy="6"/>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sp>
          <p:nvSpPr>
            <p:cNvPr id="21" name="Freeform 407"/>
            <p:cNvSpPr/>
            <p:nvPr/>
          </p:nvSpPr>
          <p:spPr bwMode="auto">
            <a:xfrm>
              <a:off x="3716" y="2495"/>
              <a:ext cx="5"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2" name="Freeform 408"/>
            <p:cNvSpPr/>
            <p:nvPr/>
          </p:nvSpPr>
          <p:spPr bwMode="auto">
            <a:xfrm>
              <a:off x="3706" y="2480"/>
              <a:ext cx="10" cy="15"/>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3" name="Freeform 409"/>
            <p:cNvSpPr/>
            <p:nvPr/>
          </p:nvSpPr>
          <p:spPr bwMode="auto">
            <a:xfrm>
              <a:off x="3782" y="3038"/>
              <a:ext cx="2" cy="4"/>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4" name="Freeform 410"/>
            <p:cNvSpPr/>
            <p:nvPr/>
          </p:nvSpPr>
          <p:spPr bwMode="auto">
            <a:xfrm>
              <a:off x="3631" y="2249"/>
              <a:ext cx="3" cy="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5" name="Freeform 411"/>
            <p:cNvSpPr/>
            <p:nvPr/>
          </p:nvSpPr>
          <p:spPr bwMode="auto">
            <a:xfrm>
              <a:off x="3988" y="3019"/>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6" name="Freeform 412"/>
            <p:cNvSpPr/>
            <p:nvPr/>
          </p:nvSpPr>
          <p:spPr bwMode="auto">
            <a:xfrm>
              <a:off x="3856" y="3002"/>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7" name="Freeform 413"/>
            <p:cNvSpPr/>
            <p:nvPr/>
          </p:nvSpPr>
          <p:spPr bwMode="auto">
            <a:xfrm>
              <a:off x="3924" y="2998"/>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8" name="Freeform 414"/>
            <p:cNvSpPr/>
            <p:nvPr/>
          </p:nvSpPr>
          <p:spPr bwMode="auto">
            <a:xfrm>
              <a:off x="3561" y="1990"/>
              <a:ext cx="3" cy="9"/>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29" name="Freeform 415"/>
            <p:cNvSpPr/>
            <p:nvPr/>
          </p:nvSpPr>
          <p:spPr bwMode="auto">
            <a:xfrm>
              <a:off x="3795" y="3040"/>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0" name="Freeform 416"/>
            <p:cNvSpPr/>
            <p:nvPr/>
          </p:nvSpPr>
          <p:spPr bwMode="auto">
            <a:xfrm>
              <a:off x="3958" y="30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1" name="Freeform 417"/>
            <p:cNvSpPr/>
            <p:nvPr/>
          </p:nvSpPr>
          <p:spPr bwMode="auto">
            <a:xfrm>
              <a:off x="3982" y="3027"/>
              <a:ext cx="0" cy="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2" name="Freeform 418"/>
            <p:cNvSpPr/>
            <p:nvPr/>
          </p:nvSpPr>
          <p:spPr bwMode="auto">
            <a:xfrm>
              <a:off x="3595"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3" name="Freeform 419"/>
            <p:cNvSpPr/>
            <p:nvPr/>
          </p:nvSpPr>
          <p:spPr bwMode="auto">
            <a:xfrm>
              <a:off x="3757" y="2981"/>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4" name="Freeform 420"/>
            <p:cNvSpPr/>
            <p:nvPr/>
          </p:nvSpPr>
          <p:spPr bwMode="auto">
            <a:xfrm>
              <a:off x="3627" y="1789"/>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5" name="Freeform 421"/>
            <p:cNvSpPr/>
            <p:nvPr/>
          </p:nvSpPr>
          <p:spPr bwMode="auto">
            <a:xfrm>
              <a:off x="3578" y="17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6" name="Rectangle 422"/>
            <p:cNvSpPr>
              <a:spLocks noChangeArrowheads="1"/>
            </p:cNvSpPr>
            <p:nvPr/>
          </p:nvSpPr>
          <p:spPr bwMode="auto">
            <a:xfrm>
              <a:off x="3593" y="18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7" name="Freeform 423"/>
            <p:cNvSpPr/>
            <p:nvPr/>
          </p:nvSpPr>
          <p:spPr bwMode="auto">
            <a:xfrm>
              <a:off x="3593" y="1825"/>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8" name="Freeform 424"/>
            <p:cNvSpPr/>
            <p:nvPr/>
          </p:nvSpPr>
          <p:spPr bwMode="auto">
            <a:xfrm>
              <a:off x="3593" y="1825"/>
              <a:ext cx="0" cy="2"/>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39" name="Freeform 425"/>
            <p:cNvSpPr/>
            <p:nvPr/>
          </p:nvSpPr>
          <p:spPr bwMode="auto">
            <a:xfrm>
              <a:off x="3638" y="2417"/>
              <a:ext cx="6" cy="6"/>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0" name="Freeform 426"/>
            <p:cNvSpPr/>
            <p:nvPr/>
          </p:nvSpPr>
          <p:spPr bwMode="auto">
            <a:xfrm>
              <a:off x="3708" y="2743"/>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1" name="Freeform 427"/>
            <p:cNvSpPr/>
            <p:nvPr/>
          </p:nvSpPr>
          <p:spPr bwMode="auto">
            <a:xfrm>
              <a:off x="3714" y="2737"/>
              <a:ext cx="4" cy="2"/>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2" name="Freeform 428"/>
            <p:cNvSpPr/>
            <p:nvPr/>
          </p:nvSpPr>
          <p:spPr bwMode="auto">
            <a:xfrm>
              <a:off x="3706" y="2737"/>
              <a:ext cx="10" cy="4"/>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3" name="Freeform 429"/>
            <p:cNvSpPr/>
            <p:nvPr/>
          </p:nvSpPr>
          <p:spPr bwMode="auto">
            <a:xfrm>
              <a:off x="3755" y="2718"/>
              <a:ext cx="4" cy="6"/>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4" name="Freeform 430"/>
            <p:cNvSpPr/>
            <p:nvPr/>
          </p:nvSpPr>
          <p:spPr bwMode="auto">
            <a:xfrm>
              <a:off x="3761" y="2733"/>
              <a:ext cx="4" cy="17"/>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5" name="Freeform 431"/>
            <p:cNvSpPr/>
            <p:nvPr/>
          </p:nvSpPr>
          <p:spPr bwMode="auto">
            <a:xfrm>
              <a:off x="3759" y="272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6" name="Freeform 432"/>
            <p:cNvSpPr/>
            <p:nvPr/>
          </p:nvSpPr>
          <p:spPr bwMode="auto">
            <a:xfrm>
              <a:off x="3761" y="2714"/>
              <a:ext cx="6" cy="12"/>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7" name="Freeform 433"/>
            <p:cNvSpPr/>
            <p:nvPr/>
          </p:nvSpPr>
          <p:spPr bwMode="auto">
            <a:xfrm>
              <a:off x="3712" y="2737"/>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8" name="Freeform 434"/>
            <p:cNvSpPr>
              <a:spLocks noEditPoints="1"/>
            </p:cNvSpPr>
            <p:nvPr/>
          </p:nvSpPr>
          <p:spPr bwMode="auto">
            <a:xfrm>
              <a:off x="3742" y="2907"/>
              <a:ext cx="384" cy="146"/>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49" name="Freeform 435"/>
            <p:cNvSpPr/>
            <p:nvPr/>
          </p:nvSpPr>
          <p:spPr bwMode="auto">
            <a:xfrm>
              <a:off x="3712" y="2809"/>
              <a:ext cx="4" cy="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0" name="Freeform 436"/>
            <p:cNvSpPr>
              <a:spLocks noEditPoints="1"/>
            </p:cNvSpPr>
            <p:nvPr/>
          </p:nvSpPr>
          <p:spPr bwMode="auto">
            <a:xfrm>
              <a:off x="3434" y="1624"/>
              <a:ext cx="862" cy="1213"/>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1" name="Freeform 437"/>
            <p:cNvSpPr/>
            <p:nvPr/>
          </p:nvSpPr>
          <p:spPr bwMode="auto">
            <a:xfrm>
              <a:off x="3695" y="2760"/>
              <a:ext cx="4" cy="2"/>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2" name="Freeform 438"/>
            <p:cNvSpPr/>
            <p:nvPr/>
          </p:nvSpPr>
          <p:spPr bwMode="auto">
            <a:xfrm>
              <a:off x="3699" y="2760"/>
              <a:ext cx="5" cy="4"/>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3" name="Freeform 439"/>
            <p:cNvSpPr/>
            <p:nvPr/>
          </p:nvSpPr>
          <p:spPr bwMode="auto">
            <a:xfrm>
              <a:off x="3916" y="2586"/>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4" name="Freeform 440"/>
            <p:cNvSpPr/>
            <p:nvPr/>
          </p:nvSpPr>
          <p:spPr bwMode="auto">
            <a:xfrm>
              <a:off x="3941" y="2610"/>
              <a:ext cx="5"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5" name="Freeform 441"/>
            <p:cNvSpPr/>
            <p:nvPr/>
          </p:nvSpPr>
          <p:spPr bwMode="auto">
            <a:xfrm>
              <a:off x="3729" y="2272"/>
              <a:ext cx="2" cy="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6" name="Freeform 442"/>
            <p:cNvSpPr/>
            <p:nvPr/>
          </p:nvSpPr>
          <p:spPr bwMode="auto">
            <a:xfrm>
              <a:off x="3852" y="271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7" name="Freeform 443"/>
            <p:cNvSpPr/>
            <p:nvPr/>
          </p:nvSpPr>
          <p:spPr bwMode="auto">
            <a:xfrm>
              <a:off x="3850" y="2692"/>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8" name="Freeform 444"/>
            <p:cNvSpPr/>
            <p:nvPr/>
          </p:nvSpPr>
          <p:spPr bwMode="auto">
            <a:xfrm>
              <a:off x="3848" y="2686"/>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59" name="Freeform 445"/>
            <p:cNvSpPr/>
            <p:nvPr/>
          </p:nvSpPr>
          <p:spPr bwMode="auto">
            <a:xfrm>
              <a:off x="3846" y="2711"/>
              <a:ext cx="4"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0" name="Freeform 446"/>
            <p:cNvSpPr/>
            <p:nvPr/>
          </p:nvSpPr>
          <p:spPr bwMode="auto">
            <a:xfrm>
              <a:off x="3822" y="2773"/>
              <a:ext cx="5"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1" name="Freeform 447"/>
            <p:cNvSpPr/>
            <p:nvPr/>
          </p:nvSpPr>
          <p:spPr bwMode="auto">
            <a:xfrm>
              <a:off x="3765" y="2315"/>
              <a:ext cx="4"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lnTo>
                    <a:pt x="0" y="0"/>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2" name="Freeform 448"/>
            <p:cNvSpPr/>
            <p:nvPr/>
          </p:nvSpPr>
          <p:spPr bwMode="auto">
            <a:xfrm>
              <a:off x="3842" y="2733"/>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3" name="Freeform 449"/>
            <p:cNvSpPr/>
            <p:nvPr/>
          </p:nvSpPr>
          <p:spPr bwMode="auto">
            <a:xfrm>
              <a:off x="3822" y="2769"/>
              <a:ext cx="7"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4" name="Freeform 450"/>
            <p:cNvSpPr/>
            <p:nvPr/>
          </p:nvSpPr>
          <p:spPr bwMode="auto">
            <a:xfrm>
              <a:off x="3846" y="273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5" name="Freeform 451"/>
            <p:cNvSpPr/>
            <p:nvPr/>
          </p:nvSpPr>
          <p:spPr bwMode="auto">
            <a:xfrm>
              <a:off x="3844" y="2724"/>
              <a:ext cx="4"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sp>
          <p:nvSpPr>
            <p:cNvPr id="66" name="Freeform 452"/>
            <p:cNvSpPr/>
            <p:nvPr/>
          </p:nvSpPr>
          <p:spPr bwMode="auto">
            <a:xfrm>
              <a:off x="3844" y="2728"/>
              <a:ext cx="8" cy="3"/>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卡通简体" panose="03000509000000000000" pitchFamily="65" charset="-122"/>
                <a:ea typeface="方正卡通简体" panose="03000509000000000000" pitchFamily="65" charset="-122"/>
                <a:sym typeface="方正卡通简体" panose="03000509000000000000"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079612" y="1024372"/>
            <a:ext cx="1224444" cy="3082326"/>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177"/>
            <p:cNvSpPr>
              <a:spLocks/>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178"/>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4179"/>
            <p:cNvSpPr>
              <a:spLocks/>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183"/>
            <p:cNvSpPr>
              <a:spLocks noChangeArrowheads="1"/>
            </p:cNvSpPr>
            <p:nvPr/>
          </p:nvSpPr>
          <p:spPr bwMode="auto">
            <a:xfrm>
              <a:off x="1640164" y="1322759"/>
              <a:ext cx="48653" cy="48668"/>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87"/>
            <p:cNvSpPr>
              <a:spLocks/>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189"/>
            <p:cNvSpPr>
              <a:spLocks/>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193"/>
            <p:cNvSpPr>
              <a:spLocks/>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195"/>
            <p:cNvSpPr>
              <a:spLocks/>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196"/>
            <p:cNvSpPr>
              <a:spLocks noEditPoints="1"/>
            </p:cNvSpPr>
            <p:nvPr/>
          </p:nvSpPr>
          <p:spPr bwMode="auto">
            <a:xfrm>
              <a:off x="1567187" y="2093338"/>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4197"/>
            <p:cNvSpPr>
              <a:spLocks/>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4199"/>
            <p:cNvSpPr>
              <a:spLocks/>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4200"/>
            <p:cNvSpPr>
              <a:spLocks/>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201"/>
            <p:cNvSpPr>
              <a:spLocks/>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03"/>
            <p:cNvSpPr>
              <a:spLocks/>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205"/>
            <p:cNvSpPr>
              <a:spLocks/>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207"/>
            <p:cNvSpPr>
              <a:spLocks/>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09"/>
            <p:cNvSpPr>
              <a:spLocks/>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4211"/>
          <p:cNvSpPr>
            <a:spLocks noEditPoints="1"/>
          </p:cNvSpPr>
          <p:nvPr/>
        </p:nvSpPr>
        <p:spPr bwMode="auto">
          <a:xfrm>
            <a:off x="2267744" y="2356520"/>
            <a:ext cx="1152128" cy="1636876"/>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p:cNvSpPr/>
          <p:nvPr/>
        </p:nvSpPr>
        <p:spPr>
          <a:xfrm>
            <a:off x="2591780" y="2896580"/>
            <a:ext cx="619400" cy="561692"/>
          </a:xfrm>
          <a:prstGeom prst="rect">
            <a:avLst/>
          </a:prstGeom>
        </p:spPr>
        <p:txBody>
          <a:bodyPr wrap="none" lIns="68580" tIns="34290" rIns="68580" bIns="34290">
            <a:spAutoFit/>
          </a:bodyPr>
          <a:lstStyle/>
          <a:p>
            <a:r>
              <a:rPr lang="en-US" altLang="zh-CN" sz="3200" dirty="0">
                <a:solidFill>
                  <a:schemeClr val="accent1"/>
                </a:solidFill>
                <a:latin typeface="微软雅黑" panose="020B0503020204020204" pitchFamily="34" charset="-122"/>
                <a:ea typeface="微软雅黑" panose="020B0503020204020204" pitchFamily="34" charset="-122"/>
              </a:rPr>
              <a:t>02</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66" name="文本框 25"/>
          <p:cNvSpPr txBox="1"/>
          <p:nvPr/>
        </p:nvSpPr>
        <p:spPr>
          <a:xfrm>
            <a:off x="3951508" y="2966700"/>
            <a:ext cx="4447371" cy="438582"/>
          </a:xfrm>
          <a:prstGeom prst="rect">
            <a:avLst/>
          </a:prstGeom>
          <a:noFill/>
        </p:spPr>
        <p:txBody>
          <a:bodyPr wrap="none" lIns="68580" tIns="34290" rIns="68580" bIns="34290" rtlCol="0">
            <a:spAutoFit/>
          </a:bodyPr>
          <a:lstStyle/>
          <a:p>
            <a:r>
              <a:rPr lang="zh-CN" altLang="en-US" sz="24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sp>
        <p:nvSpPr>
          <p:cNvPr id="67" name="矩形 66"/>
          <p:cNvSpPr/>
          <p:nvPr/>
        </p:nvSpPr>
        <p:spPr>
          <a:xfrm>
            <a:off x="3995936" y="2534652"/>
            <a:ext cx="1548172" cy="369332"/>
          </a:xfrm>
          <a:prstGeom prst="rect">
            <a:avLst/>
          </a:prstGeom>
          <a:solidFill>
            <a:schemeClr val="accent1"/>
          </a:solidFill>
        </p:spPr>
        <p:txBody>
          <a:bodyPr wrap="square">
            <a:spAutoFit/>
          </a:bodyPr>
          <a:lstStyle/>
          <a:p>
            <a:r>
              <a:rPr lang="en-US" altLang="zh-CN" dirty="0">
                <a:solidFill>
                  <a:schemeClr val="bg1"/>
                </a:solidFill>
                <a:latin typeface="Bradley Hand ITC" panose="03070402050302030203" pitchFamily="66" charset="0"/>
                <a:ea typeface="叶根友小京楷简体" panose="02010601030101010101" pitchFamily="2" charset="-122"/>
              </a:rPr>
              <a:t>PART  TWO</a:t>
            </a:r>
            <a:endParaRPr lang="zh-CN" altLang="en-US" dirty="0">
              <a:solidFill>
                <a:schemeClr val="bg1"/>
              </a:solidFill>
            </a:endParaRPr>
          </a:p>
        </p:txBody>
      </p:sp>
    </p:spTree>
    <p:extLst>
      <p:ext uri="{BB962C8B-B14F-4D97-AF65-F5344CB8AC3E}">
        <p14:creationId xmlns:p14="http://schemas.microsoft.com/office/powerpoint/2010/main" val="16585561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59532" y="844352"/>
            <a:ext cx="8424936" cy="2800767"/>
          </a:xfrm>
          <a:prstGeom prst="rect">
            <a:avLst/>
          </a:prstGeom>
          <a:noFill/>
        </p:spPr>
        <p:txBody>
          <a:bodyPr wrap="square" rtlCol="0">
            <a:spAutoFit/>
          </a:bodyPr>
          <a:lstStyle/>
          <a:p>
            <a:r>
              <a:rPr lang="en-US" altLang="zh-CN" sz="1600" dirty="0"/>
              <a:t>1. </a:t>
            </a:r>
            <a:r>
              <a:rPr lang="zh-CN" altLang="en-US" sz="1600" dirty="0"/>
              <a:t>机器人结构件简单来说就是一些打了孔的塑料片和铁片，只不过</a:t>
            </a:r>
            <a:r>
              <a:rPr lang="en-US" altLang="zh-CN" sz="1600" dirty="0" err="1"/>
              <a:t>Laserblock</a:t>
            </a:r>
            <a:r>
              <a:rPr lang="zh-CN" altLang="en-US" sz="1600" dirty="0"/>
              <a:t>将打孔的权力交给了老师和学生</a:t>
            </a:r>
            <a:r>
              <a:rPr lang="en-US" altLang="zh-CN" sz="1600" dirty="0"/>
              <a:t>——</a:t>
            </a:r>
            <a:r>
              <a:rPr lang="zh-CN" altLang="en-US" sz="1600" dirty="0"/>
              <a:t>乐造计划要做机器人圈子的普罗米修斯。</a:t>
            </a:r>
            <a:endParaRPr lang="en-US" altLang="zh-CN" sz="1600" dirty="0"/>
          </a:p>
          <a:p>
            <a:endParaRPr lang="en-US" altLang="zh-CN" sz="1600" dirty="0"/>
          </a:p>
          <a:p>
            <a:r>
              <a:rPr lang="en-US" altLang="zh-CN" sz="1600" dirty="0"/>
              <a:t>2. </a:t>
            </a:r>
            <a:r>
              <a:rPr lang="zh-CN" altLang="en-US" sz="1600" dirty="0"/>
              <a:t>根据不同规范的电子件的尺寸，</a:t>
            </a:r>
            <a:r>
              <a:rPr lang="en-US" altLang="zh-CN" sz="1600" dirty="0" err="1"/>
              <a:t>Laserblock</a:t>
            </a:r>
            <a:r>
              <a:rPr lang="zh-CN" altLang="en-US" sz="1600" dirty="0"/>
              <a:t>有了不同的版本如</a:t>
            </a:r>
            <a:r>
              <a:rPr lang="en-US" altLang="zh-CN" sz="1600" dirty="0" err="1"/>
              <a:t>Laserblock</a:t>
            </a:r>
            <a:r>
              <a:rPr lang="zh-CN" altLang="en-US" sz="1600" dirty="0"/>
              <a:t>、</a:t>
            </a:r>
            <a:r>
              <a:rPr lang="en-US" altLang="zh-CN" sz="1600" dirty="0" err="1"/>
              <a:t>DFrobot</a:t>
            </a:r>
            <a:r>
              <a:rPr lang="zh-CN" altLang="en-US" sz="1600" dirty="0"/>
              <a:t>，</a:t>
            </a:r>
            <a:r>
              <a:rPr lang="en-US" altLang="zh-CN" sz="1600" dirty="0" err="1"/>
              <a:t>Laserblock</a:t>
            </a:r>
            <a:r>
              <a:rPr lang="en-US" altLang="zh-CN" sz="1600" dirty="0"/>
              <a:t>@</a:t>
            </a:r>
            <a:r>
              <a:rPr lang="zh-CN" altLang="en-US" sz="1600" dirty="0"/>
              <a:t>泺喜，</a:t>
            </a:r>
            <a:r>
              <a:rPr lang="en-US" altLang="zh-CN" sz="1600" dirty="0" err="1"/>
              <a:t>Laserblock@ruilongmaker</a:t>
            </a:r>
            <a:r>
              <a:rPr lang="zh-CN" altLang="en-US" sz="1600" dirty="0"/>
              <a:t>等等，最初</a:t>
            </a:r>
            <a:r>
              <a:rPr lang="en-US" altLang="zh-CN" sz="1600" dirty="0" err="1"/>
              <a:t>Laserblock</a:t>
            </a:r>
            <a:r>
              <a:rPr lang="zh-CN" altLang="en-US" sz="1600" dirty="0"/>
              <a:t>只是一个安装电子件的支架，完成情境的构建工作，最初激动人心的例子是一个画图机器人。开源硬件支架的设计是希望</a:t>
            </a:r>
            <a:r>
              <a:rPr lang="en-US" altLang="zh-CN" sz="1600" dirty="0" err="1"/>
              <a:t>Laserblock</a:t>
            </a:r>
            <a:r>
              <a:rPr lang="zh-CN" altLang="en-US" sz="1600" dirty="0"/>
              <a:t>的搭建能够尽量的快，因为校内大班教学的场景中，并没有时间搭建复杂的场景。这里电子件的连接和编程是重点，结构搭建只是一个辅助作用。</a:t>
            </a:r>
            <a:endParaRPr lang="en-US" altLang="zh-CN" sz="1600" dirty="0"/>
          </a:p>
          <a:p>
            <a:endParaRPr lang="en-US" altLang="zh-CN" sz="1600" dirty="0"/>
          </a:p>
          <a:p>
            <a:r>
              <a:rPr lang="en-US" altLang="zh-CN" sz="1600" dirty="0"/>
              <a:t>3. </a:t>
            </a:r>
            <a:r>
              <a:rPr lang="zh-CN" altLang="en-US" sz="1600" dirty="0"/>
              <a:t>直到在</a:t>
            </a:r>
            <a:r>
              <a:rPr lang="en-US" altLang="zh-CN" sz="1600" dirty="0" err="1"/>
              <a:t>Laserblock</a:t>
            </a:r>
            <a:r>
              <a:rPr lang="zh-CN" altLang="en-US" sz="1600" dirty="0"/>
              <a:t>的红棉创客空间版本当中，齿轮被引入到</a:t>
            </a:r>
            <a:r>
              <a:rPr lang="en-US" altLang="zh-CN" sz="1600" dirty="0" err="1"/>
              <a:t>Laserblock</a:t>
            </a:r>
            <a:r>
              <a:rPr lang="zh-CN" altLang="en-US" sz="1600" dirty="0"/>
              <a:t>的设计当中来，</a:t>
            </a:r>
            <a:r>
              <a:rPr lang="en-US" altLang="zh-CN" sz="1600" dirty="0" err="1"/>
              <a:t>Laserblock</a:t>
            </a:r>
            <a:r>
              <a:rPr lang="zh-CN" altLang="en-US" sz="1600" dirty="0"/>
              <a:t>才开始做一些机器人传动结构的典型案例。</a:t>
            </a:r>
          </a:p>
        </p:txBody>
      </p:sp>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pic>
        <p:nvPicPr>
          <p:cNvPr id="4" name="图片 3">
            <a:extLst>
              <a:ext uri="{FF2B5EF4-FFF2-40B4-BE49-F238E27FC236}">
                <a16:creationId xmlns="" xmlns:a16="http://schemas.microsoft.com/office/drawing/2014/main" id="{0CAB0D3B-4570-4113-8E04-D06326D6E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3499" y="1924472"/>
            <a:ext cx="3381018" cy="2907244"/>
          </a:xfrm>
          <a:prstGeom prst="rect">
            <a:avLst/>
          </a:prstGeom>
        </p:spPr>
      </p:pic>
      <p:pic>
        <p:nvPicPr>
          <p:cNvPr id="3" name="图片 2">
            <a:extLst>
              <a:ext uri="{FF2B5EF4-FFF2-40B4-BE49-F238E27FC236}">
                <a16:creationId xmlns="" xmlns:a16="http://schemas.microsoft.com/office/drawing/2014/main" id="{E263E263-3168-4DF3-8A81-B865A0922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9652" y="1924472"/>
            <a:ext cx="3649529" cy="2493972"/>
          </a:xfrm>
          <a:prstGeom prst="rect">
            <a:avLst/>
          </a:prstGeom>
        </p:spPr>
      </p:pic>
      <p:sp>
        <p:nvSpPr>
          <p:cNvPr id="8" name="矩形 7">
            <a:extLst>
              <a:ext uri="{FF2B5EF4-FFF2-40B4-BE49-F238E27FC236}">
                <a16:creationId xmlns="" xmlns:a16="http://schemas.microsoft.com/office/drawing/2014/main" id="{FA1E9B96-4190-45CB-8C5E-AB55A2839544}"/>
              </a:ext>
            </a:extLst>
          </p:cNvPr>
          <p:cNvSpPr/>
          <p:nvPr/>
        </p:nvSpPr>
        <p:spPr>
          <a:xfrm>
            <a:off x="2267744" y="1276400"/>
            <a:ext cx="1721630" cy="338554"/>
          </a:xfrm>
          <a:prstGeom prst="rect">
            <a:avLst/>
          </a:prstGeom>
          <a:solidFill>
            <a:schemeClr val="accent1"/>
          </a:solidFill>
        </p:spPr>
        <p:txBody>
          <a:bodyPr wrap="square">
            <a:spAutoFit/>
          </a:bodyPr>
          <a:lstStyle/>
          <a:p>
            <a:r>
              <a:rPr lang="en-US" altLang="zh-CN" sz="1600" dirty="0" err="1">
                <a:solidFill>
                  <a:schemeClr val="bg1"/>
                </a:solidFill>
                <a:latin typeface="+mj-lt"/>
                <a:ea typeface="叶根友小京楷简体" panose="02010601030101010101" pitchFamily="2" charset="-122"/>
              </a:rPr>
              <a:t>Laserblock</a:t>
            </a:r>
            <a:r>
              <a:rPr lang="en-US" altLang="zh-CN" sz="1600" dirty="0">
                <a:solidFill>
                  <a:schemeClr val="bg1"/>
                </a:solidFill>
                <a:latin typeface="+mj-lt"/>
                <a:ea typeface="叶根友小京楷简体" panose="02010601030101010101" pitchFamily="2" charset="-122"/>
              </a:rPr>
              <a:t>-</a:t>
            </a:r>
            <a:r>
              <a:rPr lang="zh-CN" altLang="en-US" sz="1500" dirty="0">
                <a:solidFill>
                  <a:schemeClr val="bg1"/>
                </a:solidFill>
                <a:latin typeface="Bradley Hand ITC" panose="03070402050302030203" pitchFamily="66" charset="0"/>
                <a:ea typeface="叶根友小京楷简体" panose="02010601030101010101" pitchFamily="2" charset="-122"/>
              </a:rPr>
              <a:t>泺喜版</a:t>
            </a:r>
            <a:endParaRPr lang="zh-CN" altLang="en-US" sz="1500" dirty="0">
              <a:solidFill>
                <a:schemeClr val="bg1"/>
              </a:solidFill>
            </a:endParaRPr>
          </a:p>
        </p:txBody>
      </p:sp>
      <p:sp>
        <p:nvSpPr>
          <p:cNvPr id="9" name="矩形 8">
            <a:extLst>
              <a:ext uri="{FF2B5EF4-FFF2-40B4-BE49-F238E27FC236}">
                <a16:creationId xmlns="" xmlns:a16="http://schemas.microsoft.com/office/drawing/2014/main" id="{A4F176B8-7BCA-4872-B388-E35A7F605A79}"/>
              </a:ext>
            </a:extLst>
          </p:cNvPr>
          <p:cNvSpPr/>
          <p:nvPr/>
        </p:nvSpPr>
        <p:spPr>
          <a:xfrm>
            <a:off x="5554019" y="1276400"/>
            <a:ext cx="1721630" cy="346249"/>
          </a:xfrm>
          <a:prstGeom prst="rect">
            <a:avLst/>
          </a:prstGeom>
          <a:solidFill>
            <a:schemeClr val="accent1"/>
          </a:solidFill>
        </p:spPr>
        <p:txBody>
          <a:bodyPr wrap="square">
            <a:spAutoFit/>
          </a:bodyPr>
          <a:lstStyle/>
          <a:p>
            <a:r>
              <a:rPr lang="en-US" altLang="zh-CN" sz="1600" dirty="0">
                <a:solidFill>
                  <a:schemeClr val="bg1"/>
                </a:solidFill>
                <a:latin typeface="+mj-lt"/>
                <a:ea typeface="叶根友小京楷简体" panose="02010601030101010101" pitchFamily="2" charset="-122"/>
              </a:rPr>
              <a:t>Laserblock-</a:t>
            </a:r>
            <a:r>
              <a:rPr lang="en-US" altLang="zh-CN" sz="1650" dirty="0">
                <a:solidFill>
                  <a:schemeClr val="bg1"/>
                </a:solidFill>
                <a:ea typeface="叶根友小京楷简体" panose="02010601030101010101" pitchFamily="2" charset="-122"/>
              </a:rPr>
              <a:t>S4A</a:t>
            </a:r>
            <a:r>
              <a:rPr lang="zh-CN" altLang="en-US" sz="1500" dirty="0">
                <a:solidFill>
                  <a:schemeClr val="bg1"/>
                </a:solidFill>
                <a:latin typeface="Bradley Hand ITC" panose="03070402050302030203" pitchFamily="66" charset="0"/>
                <a:ea typeface="叶根友小京楷简体" panose="02010601030101010101" pitchFamily="2" charset="-122"/>
              </a:rPr>
              <a:t>版</a:t>
            </a:r>
            <a:endParaRPr lang="zh-CN" altLang="en-US" sz="1500" dirty="0">
              <a:solidFill>
                <a:schemeClr val="bg1"/>
              </a:solidFill>
            </a:endParaRPr>
          </a:p>
        </p:txBody>
      </p:sp>
      <p:pic>
        <p:nvPicPr>
          <p:cNvPr id="5" name="图片 4">
            <a:extLst>
              <a:ext uri="{FF2B5EF4-FFF2-40B4-BE49-F238E27FC236}">
                <a16:creationId xmlns="" xmlns:a16="http://schemas.microsoft.com/office/drawing/2014/main" id="{D75B3BC5-06F7-433C-AE7C-D21A83084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6096" y="1924472"/>
            <a:ext cx="1957477" cy="2493972"/>
          </a:xfrm>
          <a:prstGeom prst="rect">
            <a:avLst/>
          </a:prstGeom>
        </p:spPr>
      </p:pic>
      <p:sp>
        <p:nvSpPr>
          <p:cNvPr id="15" name="矩形 14">
            <a:extLst>
              <a:ext uri="{FF2B5EF4-FFF2-40B4-BE49-F238E27FC236}">
                <a16:creationId xmlns="" xmlns:a16="http://schemas.microsoft.com/office/drawing/2014/main" id="{4D7C7910-24E9-45B2-BCD6-EADB9E3548FA}"/>
              </a:ext>
            </a:extLst>
          </p:cNvPr>
          <p:cNvSpPr/>
          <p:nvPr/>
        </p:nvSpPr>
        <p:spPr>
          <a:xfrm>
            <a:off x="3783193" y="1284095"/>
            <a:ext cx="1721630" cy="338554"/>
          </a:xfrm>
          <a:prstGeom prst="rect">
            <a:avLst/>
          </a:prstGeom>
          <a:solidFill>
            <a:schemeClr val="accent1"/>
          </a:solidFill>
        </p:spPr>
        <p:txBody>
          <a:bodyPr wrap="square">
            <a:spAutoFit/>
          </a:bodyPr>
          <a:lstStyle/>
          <a:p>
            <a:r>
              <a:rPr lang="en-US" altLang="zh-CN" sz="1600" dirty="0" err="1">
                <a:solidFill>
                  <a:schemeClr val="bg1"/>
                </a:solidFill>
                <a:latin typeface="+mj-lt"/>
                <a:ea typeface="叶根友小京楷简体" panose="02010601030101010101" pitchFamily="2" charset="-122"/>
              </a:rPr>
              <a:t>Laserblock</a:t>
            </a:r>
            <a:r>
              <a:rPr lang="en-US" altLang="zh-CN" sz="1600" dirty="0">
                <a:solidFill>
                  <a:schemeClr val="bg1"/>
                </a:solidFill>
                <a:latin typeface="+mj-lt"/>
                <a:ea typeface="叶根友小京楷简体" panose="02010601030101010101" pitchFamily="2" charset="-122"/>
              </a:rPr>
              <a:t>-</a:t>
            </a:r>
            <a:r>
              <a:rPr lang="zh-CN" altLang="en-US" sz="1500" dirty="0">
                <a:solidFill>
                  <a:schemeClr val="bg1"/>
                </a:solidFill>
                <a:latin typeface="Bradley Hand ITC" panose="03070402050302030203" pitchFamily="66" charset="0"/>
                <a:ea typeface="叶根友小京楷简体" panose="02010601030101010101" pitchFamily="2" charset="-122"/>
              </a:rPr>
              <a:t>红棉版</a:t>
            </a:r>
            <a:endParaRPr lang="zh-CN" altLang="en-US" sz="1500" dirty="0">
              <a:solidFill>
                <a:schemeClr val="bg1"/>
              </a:solidFill>
            </a:endParaRPr>
          </a:p>
        </p:txBody>
      </p:sp>
      <p:pic>
        <p:nvPicPr>
          <p:cNvPr id="16" name="图片 15">
            <a:extLst>
              <a:ext uri="{FF2B5EF4-FFF2-40B4-BE49-F238E27FC236}">
                <a16:creationId xmlns="" xmlns:a16="http://schemas.microsoft.com/office/drawing/2014/main" id="{8078F7CE-3980-447C-B54B-28B6BE0B7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6391" y="1924472"/>
            <a:ext cx="4435234" cy="2610010"/>
          </a:xfrm>
          <a:prstGeom prst="rect">
            <a:avLst/>
          </a:prstGeom>
        </p:spPr>
      </p:pic>
      <p:sp>
        <p:nvSpPr>
          <p:cNvPr id="13" name="矩形 12">
            <a:extLst>
              <a:ext uri="{FF2B5EF4-FFF2-40B4-BE49-F238E27FC236}">
                <a16:creationId xmlns="" xmlns:a16="http://schemas.microsoft.com/office/drawing/2014/main" id="{158F678E-36BD-49F8-A59D-614357CB37B1}"/>
              </a:ext>
            </a:extLst>
          </p:cNvPr>
          <p:cNvSpPr/>
          <p:nvPr/>
        </p:nvSpPr>
        <p:spPr>
          <a:xfrm>
            <a:off x="3781552" y="1268705"/>
            <a:ext cx="1580896" cy="346249"/>
          </a:xfrm>
          <a:prstGeom prst="rect">
            <a:avLst/>
          </a:prstGeom>
          <a:solidFill>
            <a:schemeClr val="accent1"/>
          </a:solidFill>
        </p:spPr>
        <p:txBody>
          <a:bodyPr wrap="square">
            <a:spAutoFit/>
          </a:bodyPr>
          <a:lstStyle/>
          <a:p>
            <a:r>
              <a:rPr lang="en-US" altLang="zh-CN" sz="1600" dirty="0" err="1">
                <a:solidFill>
                  <a:schemeClr val="bg1"/>
                </a:solidFill>
                <a:latin typeface="+mj-lt"/>
                <a:ea typeface="叶根友小京楷简体" panose="02010601030101010101" pitchFamily="2" charset="-122"/>
              </a:rPr>
              <a:t>Laserblock</a:t>
            </a:r>
            <a:r>
              <a:rPr lang="en-US" altLang="zh-CN" sz="1600" dirty="0">
                <a:solidFill>
                  <a:schemeClr val="bg1"/>
                </a:solidFill>
                <a:latin typeface="+mj-lt"/>
                <a:ea typeface="叶根友小京楷简体" panose="02010601030101010101" pitchFamily="2" charset="-122"/>
              </a:rPr>
              <a:t>-</a:t>
            </a:r>
            <a:r>
              <a:rPr lang="en-US" altLang="zh-CN" sz="1650" dirty="0">
                <a:solidFill>
                  <a:schemeClr val="bg1"/>
                </a:solidFill>
                <a:ea typeface="叶根友小京楷简体" panose="02010601030101010101" pitchFamily="2" charset="-122"/>
              </a:rPr>
              <a:t>DF</a:t>
            </a:r>
            <a:r>
              <a:rPr lang="zh-CN" altLang="en-US" sz="1500" dirty="0">
                <a:solidFill>
                  <a:schemeClr val="bg1"/>
                </a:solidFill>
                <a:latin typeface="Bradley Hand ITC" panose="03070402050302030203" pitchFamily="66" charset="0"/>
                <a:ea typeface="叶根友小京楷简体" panose="02010601030101010101" pitchFamily="2" charset="-122"/>
              </a:rPr>
              <a:t>版</a:t>
            </a:r>
            <a:endParaRPr lang="zh-CN" altLang="en-US" sz="1500" dirty="0">
              <a:solidFill>
                <a:schemeClr val="bg1"/>
              </a:solidFill>
            </a:endParaRPr>
          </a:p>
        </p:txBody>
      </p:sp>
    </p:spTree>
    <p:extLst>
      <p:ext uri="{BB962C8B-B14F-4D97-AF65-F5344CB8AC3E}">
        <p14:creationId xmlns:p14="http://schemas.microsoft.com/office/powerpoint/2010/main" val="2744911353"/>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xit" presetSubtype="0" fill="hold" grpId="1" nodeType="withEffect">
                                  <p:stCondLst>
                                    <p:cond delay="200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nodeType="withEffect">
                                  <p:stCondLst>
                                    <p:cond delay="200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ntr" presetSubtype="0" fill="hold" grpId="0" nodeType="withEffect">
                                  <p:stCondLst>
                                    <p:cond delay="2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par>
                                <p:cTn id="23" presetID="10" presetClass="entr" presetSubtype="0" fill="hold" nodeType="withEffect">
                                  <p:stCondLst>
                                    <p:cond delay="2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10" presetClass="entr" presetSubtype="0" fill="hold" nodeType="withEffect">
                                  <p:stCondLst>
                                    <p:cond delay="2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par>
                                <p:cTn id="29" presetID="10" presetClass="exit" presetSubtype="0" fill="hold" grpId="1" nodeType="withEffect">
                                  <p:stCondLst>
                                    <p:cond delay="450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450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nodeType="withEffect">
                                  <p:stCondLst>
                                    <p:cond delay="450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4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ntr" presetSubtype="0" fill="hold" grpId="0" nodeType="withEffect">
                                  <p:stCondLst>
                                    <p:cond delay="50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childTnLst>
                                </p:cTn>
                              </p:par>
                              <p:par>
                                <p:cTn id="44" presetID="10" presetClass="entr" presetSubtype="0" fill="hold" nodeType="withEffect">
                                  <p:stCondLst>
                                    <p:cond delay="50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5" grpId="0" animBg="1"/>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736339"/>
            <a:ext cx="3380376" cy="4321671"/>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9" y="736339"/>
            <a:ext cx="3862508" cy="4326009"/>
          </a:xfrm>
          <a:prstGeom prst="rect">
            <a:avLst/>
          </a:prstGeom>
        </p:spPr>
      </p:pic>
    </p:spTree>
    <p:extLst>
      <p:ext uri="{BB962C8B-B14F-4D97-AF65-F5344CB8AC3E}">
        <p14:creationId xmlns:p14="http://schemas.microsoft.com/office/powerpoint/2010/main" val="4208272711"/>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a:extLst>
              <a:ext uri="{FF2B5EF4-FFF2-40B4-BE49-F238E27FC236}">
                <a16:creationId xmlns="" xmlns:a16="http://schemas.microsoft.com/office/drawing/2014/main" id="{DA58C84A-096C-4359-AD7A-45A65D19229F}"/>
              </a:ext>
            </a:extLst>
          </p:cNvPr>
          <p:cNvSpPr txBox="1"/>
          <p:nvPr/>
        </p:nvSpPr>
        <p:spPr>
          <a:xfrm>
            <a:off x="755576" y="192214"/>
            <a:ext cx="3888432" cy="400110"/>
          </a:xfrm>
          <a:prstGeom prst="rect">
            <a:avLst/>
          </a:prstGeom>
          <a:noFill/>
        </p:spPr>
        <p:txBody>
          <a:bodyPr wrap="square" rtlCol="0">
            <a:spAutoFit/>
          </a:bodyPr>
          <a:lstStyle/>
          <a:p>
            <a:r>
              <a:rPr lang="zh-CN" altLang="en-US" sz="2000" dirty="0">
                <a:solidFill>
                  <a:schemeClr val="tx1">
                    <a:lumMod val="75000"/>
                    <a:lumOff val="25000"/>
                  </a:schemeClr>
                </a:solidFill>
                <a:latin typeface="方正清刻本悦宋简体" pitchFamily="2" charset="-122"/>
                <a:ea typeface="方正清刻本悦宋简体" pitchFamily="2" charset="-122"/>
              </a:rPr>
              <a:t>从开源硬件支架到机器人结构件</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56" y="916360"/>
            <a:ext cx="2828845" cy="388494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911" y="947428"/>
            <a:ext cx="5074529" cy="3822812"/>
          </a:xfrm>
          <a:prstGeom prst="rect">
            <a:avLst/>
          </a:prstGeom>
        </p:spPr>
      </p:pic>
    </p:spTree>
    <p:extLst>
      <p:ext uri="{BB962C8B-B14F-4D97-AF65-F5344CB8AC3E}">
        <p14:creationId xmlns:p14="http://schemas.microsoft.com/office/powerpoint/2010/main" val="111129130"/>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497">
      <a:dk1>
        <a:sysClr val="windowText" lastClr="000000"/>
      </a:dk1>
      <a:lt1>
        <a:sysClr val="window" lastClr="FFFFFF"/>
      </a:lt1>
      <a:dk2>
        <a:srgbClr val="5A6378"/>
      </a:dk2>
      <a:lt2>
        <a:srgbClr val="D4D4D6"/>
      </a:lt2>
      <a:accent1>
        <a:srgbClr val="4A67AA"/>
      </a:accent1>
      <a:accent2>
        <a:srgbClr val="4A67AA"/>
      </a:accent2>
      <a:accent3>
        <a:srgbClr val="4A67AA"/>
      </a:accent3>
      <a:accent4>
        <a:srgbClr val="4A67AA"/>
      </a:accent4>
      <a:accent5>
        <a:srgbClr val="4A67AA"/>
      </a:accent5>
      <a:accent6>
        <a:srgbClr val="4A67AA"/>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1690</Words>
  <Application>Microsoft Office PowerPoint</Application>
  <PresentationFormat>自定义</PresentationFormat>
  <Paragraphs>131</Paragraphs>
  <Slides>41</Slides>
  <Notes>38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方正卡通简体</vt:lpstr>
      <vt:lpstr>方正清刻本悦宋简体</vt:lpstr>
      <vt:lpstr>宋体</vt:lpstr>
      <vt:lpstr>微软雅黑</vt:lpstr>
      <vt:lpstr>叶根友小京楷简体</vt:lpstr>
      <vt:lpstr>Arial</vt:lpstr>
      <vt:lpstr>Bradley Hand ITC</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yozo</dc:creator>
  <cp:lastModifiedBy>KEN-THUNDERLASER</cp:lastModifiedBy>
  <cp:revision>111</cp:revision>
  <dcterms:created xsi:type="dcterms:W3CDTF">2017-04-28T05:23:28Z</dcterms:created>
  <dcterms:modified xsi:type="dcterms:W3CDTF">2018-11-30T15:38:04Z</dcterms:modified>
</cp:coreProperties>
</file>